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3"/>
  </p:notesMasterIdLst>
  <p:sldIdLst>
    <p:sldId id="256" r:id="rId5"/>
    <p:sldId id="257" r:id="rId6"/>
    <p:sldId id="282" r:id="rId7"/>
    <p:sldId id="259" r:id="rId8"/>
    <p:sldId id="283" r:id="rId9"/>
    <p:sldId id="304" r:id="rId10"/>
    <p:sldId id="305" r:id="rId11"/>
    <p:sldId id="306" r:id="rId12"/>
    <p:sldId id="307" r:id="rId13"/>
    <p:sldId id="308" r:id="rId14"/>
    <p:sldId id="299" r:id="rId15"/>
    <p:sldId id="260" r:id="rId16"/>
    <p:sldId id="284" r:id="rId17"/>
    <p:sldId id="286" r:id="rId18"/>
    <p:sldId id="285" r:id="rId19"/>
    <p:sldId id="287" r:id="rId20"/>
    <p:sldId id="288" r:id="rId21"/>
    <p:sldId id="289" r:id="rId22"/>
    <p:sldId id="290" r:id="rId23"/>
    <p:sldId id="291" r:id="rId24"/>
    <p:sldId id="293" r:id="rId25"/>
    <p:sldId id="294" r:id="rId26"/>
    <p:sldId id="295" r:id="rId27"/>
    <p:sldId id="296" r:id="rId28"/>
    <p:sldId id="298" r:id="rId29"/>
    <p:sldId id="297" r:id="rId30"/>
    <p:sldId id="301" r:id="rId31"/>
    <p:sldId id="302" r:id="rId32"/>
    <p:sldId id="303" r:id="rId33"/>
    <p:sldId id="300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280" r:id="rId51"/>
    <p:sldId id="27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2D13B0-06C3-489B-8E10-8C8C8624C17B}">
          <p14:sldIdLst>
            <p14:sldId id="256"/>
            <p14:sldId id="257"/>
            <p14:sldId id="282"/>
            <p14:sldId id="259"/>
            <p14:sldId id="283"/>
            <p14:sldId id="304"/>
            <p14:sldId id="305"/>
            <p14:sldId id="306"/>
            <p14:sldId id="307"/>
            <p14:sldId id="308"/>
            <p14:sldId id="299"/>
            <p14:sldId id="260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98"/>
            <p14:sldId id="297"/>
            <p14:sldId id="301"/>
            <p14:sldId id="302"/>
            <p14:sldId id="303"/>
            <p14:sldId id="300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280"/>
            <p14:sldId id="27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0" autoAdjust="0"/>
    <p:restoredTop sz="93474" autoAdjust="0"/>
  </p:normalViewPr>
  <p:slideViewPr>
    <p:cSldViewPr snapToGrid="0">
      <p:cViewPr varScale="1">
        <p:scale>
          <a:sx n="63" d="100"/>
          <a:sy n="63" d="100"/>
        </p:scale>
        <p:origin x="-1020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F17E51-FBD0-40AF-92D4-4CFBCA6EA907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3A267C5-5706-4953-AE04-5E87BED514F4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6EDB7693-23D3-461A-B977-E422C8181AAE}" type="parTrans" cxnId="{89E9871C-494E-4B8E-B265-8B63DD822418}">
      <dgm:prSet/>
      <dgm:spPr/>
      <dgm:t>
        <a:bodyPr/>
        <a:lstStyle/>
        <a:p>
          <a:endParaRPr lang="en-US"/>
        </a:p>
      </dgm:t>
    </dgm:pt>
    <dgm:pt modelId="{70AAC1E8-CEE5-409B-B6BC-7FE1A14D372F}" type="sibTrans" cxnId="{89E9871C-494E-4B8E-B265-8B63DD822418}">
      <dgm:prSet/>
      <dgm:spPr/>
      <dgm:t>
        <a:bodyPr/>
        <a:lstStyle/>
        <a:p>
          <a:endParaRPr lang="en-US"/>
        </a:p>
      </dgm:t>
    </dgm:pt>
    <dgm:pt modelId="{D4A63B34-510C-4B32-8405-AA62BC59B942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397AF0AF-E717-432B-AEA0-97BA7955F908}" type="parTrans" cxnId="{C10225BE-456F-4C6B-8765-22B128E4B35F}">
      <dgm:prSet/>
      <dgm:spPr/>
      <dgm:t>
        <a:bodyPr/>
        <a:lstStyle/>
        <a:p>
          <a:endParaRPr lang="en-US"/>
        </a:p>
      </dgm:t>
    </dgm:pt>
    <dgm:pt modelId="{A56B21DD-7AF0-45F6-BFDE-788B9E1AD35C}" type="sibTrans" cxnId="{C10225BE-456F-4C6B-8765-22B128E4B35F}">
      <dgm:prSet/>
      <dgm:spPr/>
      <dgm:t>
        <a:bodyPr/>
        <a:lstStyle/>
        <a:p>
          <a:endParaRPr lang="en-US"/>
        </a:p>
      </dgm:t>
    </dgm:pt>
    <dgm:pt modelId="{71C1595D-22FE-49A7-9BDC-2FC6A30852DA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5A1457ED-E811-4122-BC00-4DF48BF7AF56}" type="parTrans" cxnId="{52E65722-A5A0-4FA2-9ADC-9773DFABD05A}">
      <dgm:prSet/>
      <dgm:spPr/>
      <dgm:t>
        <a:bodyPr/>
        <a:lstStyle/>
        <a:p>
          <a:endParaRPr lang="en-US"/>
        </a:p>
      </dgm:t>
    </dgm:pt>
    <dgm:pt modelId="{1A4318B6-0FB4-43AC-9A03-4DC4AB04F3E6}" type="sibTrans" cxnId="{52E65722-A5A0-4FA2-9ADC-9773DFABD05A}">
      <dgm:prSet/>
      <dgm:spPr/>
      <dgm:t>
        <a:bodyPr/>
        <a:lstStyle/>
        <a:p>
          <a:endParaRPr lang="en-US"/>
        </a:p>
      </dgm:t>
    </dgm:pt>
    <dgm:pt modelId="{5F75ED01-F14B-4723-89AD-EF00E0389A52}">
      <dgm:prSet phldrT="[Text]"/>
      <dgm:spPr/>
      <dgm:t>
        <a:bodyPr/>
        <a:lstStyle/>
        <a:p>
          <a:r>
            <a:rPr lang="en-US" dirty="0" smtClean="0"/>
            <a:t>User Interface</a:t>
          </a:r>
          <a:endParaRPr lang="en-US" dirty="0"/>
        </a:p>
      </dgm:t>
    </dgm:pt>
    <dgm:pt modelId="{4FCE2D0F-A44A-47A8-B2DC-DD803517A32E}" type="parTrans" cxnId="{FE029C5D-CE13-44B9-81BD-B48543E9734D}">
      <dgm:prSet/>
      <dgm:spPr/>
      <dgm:t>
        <a:bodyPr/>
        <a:lstStyle/>
        <a:p>
          <a:endParaRPr lang="en-US"/>
        </a:p>
      </dgm:t>
    </dgm:pt>
    <dgm:pt modelId="{5B4DF068-6CF4-4384-9832-3F11BB5D227C}" type="sibTrans" cxnId="{FE029C5D-CE13-44B9-81BD-B48543E9734D}">
      <dgm:prSet/>
      <dgm:spPr/>
      <dgm:t>
        <a:bodyPr/>
        <a:lstStyle/>
        <a:p>
          <a:endParaRPr lang="en-US"/>
        </a:p>
      </dgm:t>
    </dgm:pt>
    <dgm:pt modelId="{3146E872-30C1-40C6-B5D3-A0609223C005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3E6B7D96-812B-40DD-998D-3C788A5D95A3}" type="parTrans" cxnId="{000EFC3E-9E5C-4355-938A-E316B391331F}">
      <dgm:prSet/>
      <dgm:spPr/>
      <dgm:t>
        <a:bodyPr/>
        <a:lstStyle/>
        <a:p>
          <a:endParaRPr lang="en-US"/>
        </a:p>
      </dgm:t>
    </dgm:pt>
    <dgm:pt modelId="{90DD3987-6F02-461E-AF16-61FFC6E267B8}" type="sibTrans" cxnId="{000EFC3E-9E5C-4355-938A-E316B391331F}">
      <dgm:prSet/>
      <dgm:spPr/>
      <dgm:t>
        <a:bodyPr/>
        <a:lstStyle/>
        <a:p>
          <a:endParaRPr lang="en-US"/>
        </a:p>
      </dgm:t>
    </dgm:pt>
    <dgm:pt modelId="{D1587DBE-20F3-4A4E-97C7-64DF5D6BE69F}">
      <dgm:prSet phldrT="[Text]"/>
      <dgm:spPr/>
      <dgm:t>
        <a:bodyPr/>
        <a:lstStyle/>
        <a:p>
          <a:r>
            <a:rPr lang="en-US" dirty="0" smtClean="0"/>
            <a:t>Keyword Tests</a:t>
          </a:r>
          <a:endParaRPr lang="en-US" dirty="0"/>
        </a:p>
      </dgm:t>
    </dgm:pt>
    <dgm:pt modelId="{98D144D9-217B-48BA-BF61-E98AAD3576A4}" type="parTrans" cxnId="{D9732C39-FC5E-480F-8C23-2A265D919CBD}">
      <dgm:prSet/>
      <dgm:spPr/>
      <dgm:t>
        <a:bodyPr/>
        <a:lstStyle/>
        <a:p>
          <a:endParaRPr lang="en-US"/>
        </a:p>
      </dgm:t>
    </dgm:pt>
    <dgm:pt modelId="{2417F0EB-C316-4A34-BCB2-9CBCF01D8D2E}" type="sibTrans" cxnId="{D9732C39-FC5E-480F-8C23-2A265D919CBD}">
      <dgm:prSet/>
      <dgm:spPr/>
      <dgm:t>
        <a:bodyPr/>
        <a:lstStyle/>
        <a:p>
          <a:endParaRPr lang="en-US"/>
        </a:p>
      </dgm:t>
    </dgm:pt>
    <dgm:pt modelId="{9E2224F0-C9DE-42DF-AE7D-F840AD402457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4708BDA8-CC74-488D-920D-E7769B0C127F}" type="parTrans" cxnId="{03C86833-DA38-441E-8C1F-71BFCD3260E9}">
      <dgm:prSet/>
      <dgm:spPr/>
      <dgm:t>
        <a:bodyPr/>
        <a:lstStyle/>
        <a:p>
          <a:endParaRPr lang="en-US"/>
        </a:p>
      </dgm:t>
    </dgm:pt>
    <dgm:pt modelId="{3E89DA7E-C0AB-4BFE-8EC2-C159C8E08A9E}" type="sibTrans" cxnId="{03C86833-DA38-441E-8C1F-71BFCD3260E9}">
      <dgm:prSet/>
      <dgm:spPr/>
      <dgm:t>
        <a:bodyPr/>
        <a:lstStyle/>
        <a:p>
          <a:endParaRPr lang="en-US"/>
        </a:p>
      </dgm:t>
    </dgm:pt>
    <dgm:pt modelId="{B7F2C734-1464-46D4-837A-74DBFF73C425}">
      <dgm:prSet phldrT="[Text]"/>
      <dgm:spPr/>
      <dgm:t>
        <a:bodyPr/>
        <a:lstStyle/>
        <a:p>
          <a:r>
            <a:rPr lang="en-US" dirty="0" smtClean="0"/>
            <a:t>Script Tests</a:t>
          </a:r>
          <a:endParaRPr lang="en-US" dirty="0"/>
        </a:p>
      </dgm:t>
    </dgm:pt>
    <dgm:pt modelId="{EA58C164-4AF6-45C8-9203-7BB82DA12BAA}" type="parTrans" cxnId="{A511253E-9ADB-49E6-85BF-36B88CCEE1E7}">
      <dgm:prSet/>
      <dgm:spPr/>
      <dgm:t>
        <a:bodyPr/>
        <a:lstStyle/>
        <a:p>
          <a:endParaRPr lang="en-US"/>
        </a:p>
      </dgm:t>
    </dgm:pt>
    <dgm:pt modelId="{4B81ECE1-0030-4484-AF8E-655742039B98}" type="sibTrans" cxnId="{A511253E-9ADB-49E6-85BF-36B88CCEE1E7}">
      <dgm:prSet/>
      <dgm:spPr/>
      <dgm:t>
        <a:bodyPr/>
        <a:lstStyle/>
        <a:p>
          <a:endParaRPr lang="en-US"/>
        </a:p>
      </dgm:t>
    </dgm:pt>
    <dgm:pt modelId="{B289E64F-FDF6-447A-846C-97D2C5DBF12A}">
      <dgm:prSet phldrT="[Text]"/>
      <dgm:spPr/>
      <dgm:t>
        <a:bodyPr/>
        <a:lstStyle/>
        <a:p>
          <a:r>
            <a:rPr lang="en-US" dirty="0" smtClean="0"/>
            <a:t>Integration</a:t>
          </a:r>
          <a:endParaRPr lang="en-US" dirty="0"/>
        </a:p>
      </dgm:t>
    </dgm:pt>
    <dgm:pt modelId="{254C3B62-8314-454D-B2B1-932AABABB325}">
      <dgm:prSet phldrT="[Text]"/>
      <dgm:spPr/>
      <dgm:t>
        <a:bodyPr/>
        <a:lstStyle/>
        <a:p>
          <a:r>
            <a:rPr lang="en-US" dirty="0" smtClean="0"/>
            <a:t>5</a:t>
          </a:r>
        </a:p>
      </dgm:t>
    </dgm:pt>
    <dgm:pt modelId="{C1D68695-8078-43C0-B78C-BA3F8D11E114}" type="sibTrans" cxnId="{BA0C5E9C-C7EA-432C-B64C-87122CC38F7A}">
      <dgm:prSet/>
      <dgm:spPr/>
      <dgm:t>
        <a:bodyPr/>
        <a:lstStyle/>
        <a:p>
          <a:endParaRPr lang="en-US"/>
        </a:p>
      </dgm:t>
    </dgm:pt>
    <dgm:pt modelId="{BC8AE4A4-A3CD-45BC-971F-C003F3B67809}" type="parTrans" cxnId="{BA0C5E9C-C7EA-432C-B64C-87122CC38F7A}">
      <dgm:prSet/>
      <dgm:spPr/>
      <dgm:t>
        <a:bodyPr/>
        <a:lstStyle/>
        <a:p>
          <a:endParaRPr lang="en-US"/>
        </a:p>
      </dgm:t>
    </dgm:pt>
    <dgm:pt modelId="{4D84B967-2ACC-41A5-B0F5-01C719BE2804}" type="sibTrans" cxnId="{F50017B2-AE99-46AB-B4D4-4636704AE2BC}">
      <dgm:prSet/>
      <dgm:spPr/>
      <dgm:t>
        <a:bodyPr/>
        <a:lstStyle/>
        <a:p>
          <a:endParaRPr lang="en-US"/>
        </a:p>
      </dgm:t>
    </dgm:pt>
    <dgm:pt modelId="{D7334862-D31E-489F-AD20-870BD4CF4A82}" type="parTrans" cxnId="{F50017B2-AE99-46AB-B4D4-4636704AE2BC}">
      <dgm:prSet/>
      <dgm:spPr/>
      <dgm:t>
        <a:bodyPr/>
        <a:lstStyle/>
        <a:p>
          <a:endParaRPr lang="en-US"/>
        </a:p>
      </dgm:t>
    </dgm:pt>
    <dgm:pt modelId="{C6C861E2-B222-4913-826E-AAABFC09BFD0}" type="pres">
      <dgm:prSet presAssocID="{73F17E51-FBD0-40AF-92D4-4CFBCA6EA907}" presName="linearFlow" presStyleCnt="0">
        <dgm:presLayoutVars>
          <dgm:dir/>
          <dgm:animLvl val="lvl"/>
          <dgm:resizeHandles val="exact"/>
        </dgm:presLayoutVars>
      </dgm:prSet>
      <dgm:spPr/>
    </dgm:pt>
    <dgm:pt modelId="{900AF68D-4FC7-44E8-AE81-19CE15749423}" type="pres">
      <dgm:prSet presAssocID="{63A267C5-5706-4953-AE04-5E87BED514F4}" presName="composite" presStyleCnt="0"/>
      <dgm:spPr/>
    </dgm:pt>
    <dgm:pt modelId="{3E76ACB5-B3C3-476C-831E-229ABF822B1C}" type="pres">
      <dgm:prSet presAssocID="{63A267C5-5706-4953-AE04-5E87BED514F4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D3DEBDB8-0240-4038-A79B-F4CA208A3B37}" type="pres">
      <dgm:prSet presAssocID="{63A267C5-5706-4953-AE04-5E87BED514F4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C9A0A-A28B-41B5-85BB-759BDE1679B7}" type="pres">
      <dgm:prSet presAssocID="{70AAC1E8-CEE5-409B-B6BC-7FE1A14D372F}" presName="sp" presStyleCnt="0"/>
      <dgm:spPr/>
    </dgm:pt>
    <dgm:pt modelId="{81489C60-D08F-44A9-91DB-E99FBE4CD191}" type="pres">
      <dgm:prSet presAssocID="{71C1595D-22FE-49A7-9BDC-2FC6A30852DA}" presName="composite" presStyleCnt="0"/>
      <dgm:spPr/>
    </dgm:pt>
    <dgm:pt modelId="{64486FD3-64B9-48D3-81F1-1FFBF1710F21}" type="pres">
      <dgm:prSet presAssocID="{71C1595D-22FE-49A7-9BDC-2FC6A30852D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4E21C9C-B581-454A-BB86-3F1E1E0FD8E1}" type="pres">
      <dgm:prSet presAssocID="{71C1595D-22FE-49A7-9BDC-2FC6A30852D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ED5EBA-8993-4F3B-A685-A9234E973E89}" type="pres">
      <dgm:prSet presAssocID="{1A4318B6-0FB4-43AC-9A03-4DC4AB04F3E6}" presName="sp" presStyleCnt="0"/>
      <dgm:spPr/>
    </dgm:pt>
    <dgm:pt modelId="{EA9992FD-45DE-4649-BDD6-A79A79B29727}" type="pres">
      <dgm:prSet presAssocID="{3146E872-30C1-40C6-B5D3-A0609223C005}" presName="composite" presStyleCnt="0"/>
      <dgm:spPr/>
    </dgm:pt>
    <dgm:pt modelId="{969C42C7-C117-44BB-9F9D-CB492C06212E}" type="pres">
      <dgm:prSet presAssocID="{3146E872-30C1-40C6-B5D3-A0609223C005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9B28A3C2-152B-42A8-919F-54B5518340A9}" type="pres">
      <dgm:prSet presAssocID="{3146E872-30C1-40C6-B5D3-A0609223C005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10D56-DAEE-4E37-91A9-E99D0C17E1EC}" type="pres">
      <dgm:prSet presAssocID="{90DD3987-6F02-461E-AF16-61FFC6E267B8}" presName="sp" presStyleCnt="0"/>
      <dgm:spPr/>
    </dgm:pt>
    <dgm:pt modelId="{BD01A21A-22D1-47DF-B1A9-E01EF63998C8}" type="pres">
      <dgm:prSet presAssocID="{9E2224F0-C9DE-42DF-AE7D-F840AD402457}" presName="composite" presStyleCnt="0"/>
      <dgm:spPr/>
    </dgm:pt>
    <dgm:pt modelId="{2002B353-48FD-4936-B625-DE889CEA018C}" type="pres">
      <dgm:prSet presAssocID="{9E2224F0-C9DE-42DF-AE7D-F840AD402457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81AF2FB3-B383-441D-95FB-9D1F92588D65}" type="pres">
      <dgm:prSet presAssocID="{9E2224F0-C9DE-42DF-AE7D-F840AD402457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C7910E-AEA1-4ABD-AB9C-1598DD73030A}" type="pres">
      <dgm:prSet presAssocID="{3E89DA7E-C0AB-4BFE-8EC2-C159C8E08A9E}" presName="sp" presStyleCnt="0"/>
      <dgm:spPr/>
    </dgm:pt>
    <dgm:pt modelId="{D9F42B98-94AC-4406-8608-BFB2ACEF1CC6}" type="pres">
      <dgm:prSet presAssocID="{254C3B62-8314-454D-B2B1-932AABABB325}" presName="composite" presStyleCnt="0"/>
      <dgm:spPr/>
    </dgm:pt>
    <dgm:pt modelId="{73999F46-07C5-47C6-A430-7FAFF84B789D}" type="pres">
      <dgm:prSet presAssocID="{254C3B62-8314-454D-B2B1-932AABABB325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8A0CEE-FE0D-451F-A226-08C85407BEE1}" type="pres">
      <dgm:prSet presAssocID="{254C3B62-8314-454D-B2B1-932AABABB325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E65722-A5A0-4FA2-9ADC-9773DFABD05A}" srcId="{73F17E51-FBD0-40AF-92D4-4CFBCA6EA907}" destId="{71C1595D-22FE-49A7-9BDC-2FC6A30852DA}" srcOrd="1" destOrd="0" parTransId="{5A1457ED-E811-4122-BC00-4DF48BF7AF56}" sibTransId="{1A4318B6-0FB4-43AC-9A03-4DC4AB04F3E6}"/>
    <dgm:cxn modelId="{000EFC3E-9E5C-4355-938A-E316B391331F}" srcId="{73F17E51-FBD0-40AF-92D4-4CFBCA6EA907}" destId="{3146E872-30C1-40C6-B5D3-A0609223C005}" srcOrd="2" destOrd="0" parTransId="{3E6B7D96-812B-40DD-998D-3C788A5D95A3}" sibTransId="{90DD3987-6F02-461E-AF16-61FFC6E267B8}"/>
    <dgm:cxn modelId="{A6BFC207-5F7C-4C54-93CD-63E74546F515}" type="presOf" srcId="{3146E872-30C1-40C6-B5D3-A0609223C005}" destId="{969C42C7-C117-44BB-9F9D-CB492C06212E}" srcOrd="0" destOrd="0" presId="urn:microsoft.com/office/officeart/2005/8/layout/chevron2"/>
    <dgm:cxn modelId="{D9732C39-FC5E-480F-8C23-2A265D919CBD}" srcId="{3146E872-30C1-40C6-B5D3-A0609223C005}" destId="{D1587DBE-20F3-4A4E-97C7-64DF5D6BE69F}" srcOrd="0" destOrd="0" parTransId="{98D144D9-217B-48BA-BF61-E98AAD3576A4}" sibTransId="{2417F0EB-C316-4A34-BCB2-9CBCF01D8D2E}"/>
    <dgm:cxn modelId="{FE029C5D-CE13-44B9-81BD-B48543E9734D}" srcId="{71C1595D-22FE-49A7-9BDC-2FC6A30852DA}" destId="{5F75ED01-F14B-4723-89AD-EF00E0389A52}" srcOrd="0" destOrd="0" parTransId="{4FCE2D0F-A44A-47A8-B2DC-DD803517A32E}" sibTransId="{5B4DF068-6CF4-4384-9832-3F11BB5D227C}"/>
    <dgm:cxn modelId="{8D523A08-E38C-4883-BDFF-E212E191D750}" type="presOf" srcId="{B289E64F-FDF6-447A-846C-97D2C5DBF12A}" destId="{BD8A0CEE-FE0D-451F-A226-08C85407BEE1}" srcOrd="0" destOrd="0" presId="urn:microsoft.com/office/officeart/2005/8/layout/chevron2"/>
    <dgm:cxn modelId="{89E9871C-494E-4B8E-B265-8B63DD822418}" srcId="{73F17E51-FBD0-40AF-92D4-4CFBCA6EA907}" destId="{63A267C5-5706-4953-AE04-5E87BED514F4}" srcOrd="0" destOrd="0" parTransId="{6EDB7693-23D3-461A-B977-E422C8181AAE}" sibTransId="{70AAC1E8-CEE5-409B-B6BC-7FE1A14D372F}"/>
    <dgm:cxn modelId="{A511253E-9ADB-49E6-85BF-36B88CCEE1E7}" srcId="{9E2224F0-C9DE-42DF-AE7D-F840AD402457}" destId="{B7F2C734-1464-46D4-837A-74DBFF73C425}" srcOrd="0" destOrd="0" parTransId="{EA58C164-4AF6-45C8-9203-7BB82DA12BAA}" sibTransId="{4B81ECE1-0030-4484-AF8E-655742039B98}"/>
    <dgm:cxn modelId="{4ABE63CD-47F3-4792-82B2-8FE0EBD3DC46}" type="presOf" srcId="{5F75ED01-F14B-4723-89AD-EF00E0389A52}" destId="{44E21C9C-B581-454A-BB86-3F1E1E0FD8E1}" srcOrd="0" destOrd="0" presId="urn:microsoft.com/office/officeart/2005/8/layout/chevron2"/>
    <dgm:cxn modelId="{F50017B2-AE99-46AB-B4D4-4636704AE2BC}" srcId="{254C3B62-8314-454D-B2B1-932AABABB325}" destId="{B289E64F-FDF6-447A-846C-97D2C5DBF12A}" srcOrd="0" destOrd="0" parTransId="{D7334862-D31E-489F-AD20-870BD4CF4A82}" sibTransId="{4D84B967-2ACC-41A5-B0F5-01C719BE2804}"/>
    <dgm:cxn modelId="{BA0C5E9C-C7EA-432C-B64C-87122CC38F7A}" srcId="{73F17E51-FBD0-40AF-92D4-4CFBCA6EA907}" destId="{254C3B62-8314-454D-B2B1-932AABABB325}" srcOrd="4" destOrd="0" parTransId="{BC8AE4A4-A3CD-45BC-971F-C003F3B67809}" sibTransId="{C1D68695-8078-43C0-B78C-BA3F8D11E114}"/>
    <dgm:cxn modelId="{03C86833-DA38-441E-8C1F-71BFCD3260E9}" srcId="{73F17E51-FBD0-40AF-92D4-4CFBCA6EA907}" destId="{9E2224F0-C9DE-42DF-AE7D-F840AD402457}" srcOrd="3" destOrd="0" parTransId="{4708BDA8-CC74-488D-920D-E7769B0C127F}" sibTransId="{3E89DA7E-C0AB-4BFE-8EC2-C159C8E08A9E}"/>
    <dgm:cxn modelId="{0E738C3D-AF66-4BA7-8B95-462A3A5B684F}" type="presOf" srcId="{9E2224F0-C9DE-42DF-AE7D-F840AD402457}" destId="{2002B353-48FD-4936-B625-DE889CEA018C}" srcOrd="0" destOrd="0" presId="urn:microsoft.com/office/officeart/2005/8/layout/chevron2"/>
    <dgm:cxn modelId="{515F894C-A16A-4F63-8F6D-539B590C64D9}" type="presOf" srcId="{D4A63B34-510C-4B32-8405-AA62BC59B942}" destId="{D3DEBDB8-0240-4038-A79B-F4CA208A3B37}" srcOrd="0" destOrd="0" presId="urn:microsoft.com/office/officeart/2005/8/layout/chevron2"/>
    <dgm:cxn modelId="{60A0FAF7-1A58-4DFD-AE3B-3C32BADAC00E}" type="presOf" srcId="{D1587DBE-20F3-4A4E-97C7-64DF5D6BE69F}" destId="{9B28A3C2-152B-42A8-919F-54B5518340A9}" srcOrd="0" destOrd="0" presId="urn:microsoft.com/office/officeart/2005/8/layout/chevron2"/>
    <dgm:cxn modelId="{C242606D-BFE9-43F5-9943-9405BE6C50D8}" type="presOf" srcId="{73F17E51-FBD0-40AF-92D4-4CFBCA6EA907}" destId="{C6C861E2-B222-4913-826E-AAABFC09BFD0}" srcOrd="0" destOrd="0" presId="urn:microsoft.com/office/officeart/2005/8/layout/chevron2"/>
    <dgm:cxn modelId="{54F31FC2-C721-41F8-B966-6C3E10795759}" type="presOf" srcId="{71C1595D-22FE-49A7-9BDC-2FC6A30852DA}" destId="{64486FD3-64B9-48D3-81F1-1FFBF1710F21}" srcOrd="0" destOrd="0" presId="urn:microsoft.com/office/officeart/2005/8/layout/chevron2"/>
    <dgm:cxn modelId="{C10225BE-456F-4C6B-8765-22B128E4B35F}" srcId="{63A267C5-5706-4953-AE04-5E87BED514F4}" destId="{D4A63B34-510C-4B32-8405-AA62BC59B942}" srcOrd="0" destOrd="0" parTransId="{397AF0AF-E717-432B-AEA0-97BA7955F908}" sibTransId="{A56B21DD-7AF0-45F6-BFDE-788B9E1AD35C}"/>
    <dgm:cxn modelId="{6C1FAE45-BD4A-4533-A8CE-F231A323310F}" type="presOf" srcId="{63A267C5-5706-4953-AE04-5E87BED514F4}" destId="{3E76ACB5-B3C3-476C-831E-229ABF822B1C}" srcOrd="0" destOrd="0" presId="urn:microsoft.com/office/officeart/2005/8/layout/chevron2"/>
    <dgm:cxn modelId="{8E723C20-89A1-4C1C-B401-1A79027C2470}" type="presOf" srcId="{254C3B62-8314-454D-B2B1-932AABABB325}" destId="{73999F46-07C5-47C6-A430-7FAFF84B789D}" srcOrd="0" destOrd="0" presId="urn:microsoft.com/office/officeart/2005/8/layout/chevron2"/>
    <dgm:cxn modelId="{3D341582-D230-483A-9963-D1A30CA49A39}" type="presOf" srcId="{B7F2C734-1464-46D4-837A-74DBFF73C425}" destId="{81AF2FB3-B383-441D-95FB-9D1F92588D65}" srcOrd="0" destOrd="0" presId="urn:microsoft.com/office/officeart/2005/8/layout/chevron2"/>
    <dgm:cxn modelId="{7786B432-A71F-4F04-8288-83FBCFED9A93}" type="presParOf" srcId="{C6C861E2-B222-4913-826E-AAABFC09BFD0}" destId="{900AF68D-4FC7-44E8-AE81-19CE15749423}" srcOrd="0" destOrd="0" presId="urn:microsoft.com/office/officeart/2005/8/layout/chevron2"/>
    <dgm:cxn modelId="{D38904FB-7056-495A-AB89-CDBB97E70EC2}" type="presParOf" srcId="{900AF68D-4FC7-44E8-AE81-19CE15749423}" destId="{3E76ACB5-B3C3-476C-831E-229ABF822B1C}" srcOrd="0" destOrd="0" presId="urn:microsoft.com/office/officeart/2005/8/layout/chevron2"/>
    <dgm:cxn modelId="{23C8CA06-7403-4B2E-B105-48E75D2FA2D1}" type="presParOf" srcId="{900AF68D-4FC7-44E8-AE81-19CE15749423}" destId="{D3DEBDB8-0240-4038-A79B-F4CA208A3B37}" srcOrd="1" destOrd="0" presId="urn:microsoft.com/office/officeart/2005/8/layout/chevron2"/>
    <dgm:cxn modelId="{EA9E319E-11F0-4832-B487-6F31102B2C0B}" type="presParOf" srcId="{C6C861E2-B222-4913-826E-AAABFC09BFD0}" destId="{236C9A0A-A28B-41B5-85BB-759BDE1679B7}" srcOrd="1" destOrd="0" presId="urn:microsoft.com/office/officeart/2005/8/layout/chevron2"/>
    <dgm:cxn modelId="{A93C35F2-1FAE-4012-98C1-1DBC96942ECE}" type="presParOf" srcId="{C6C861E2-B222-4913-826E-AAABFC09BFD0}" destId="{81489C60-D08F-44A9-91DB-E99FBE4CD191}" srcOrd="2" destOrd="0" presId="urn:microsoft.com/office/officeart/2005/8/layout/chevron2"/>
    <dgm:cxn modelId="{3C8BBF47-2C9F-4600-BBFD-52A279C9B0C4}" type="presParOf" srcId="{81489C60-D08F-44A9-91DB-E99FBE4CD191}" destId="{64486FD3-64B9-48D3-81F1-1FFBF1710F21}" srcOrd="0" destOrd="0" presId="urn:microsoft.com/office/officeart/2005/8/layout/chevron2"/>
    <dgm:cxn modelId="{F3B0DE1F-96A5-4FD7-967B-1672CEA92C9B}" type="presParOf" srcId="{81489C60-D08F-44A9-91DB-E99FBE4CD191}" destId="{44E21C9C-B581-454A-BB86-3F1E1E0FD8E1}" srcOrd="1" destOrd="0" presId="urn:microsoft.com/office/officeart/2005/8/layout/chevron2"/>
    <dgm:cxn modelId="{374BBA77-EC03-47C3-B25C-C1EF8710CB78}" type="presParOf" srcId="{C6C861E2-B222-4913-826E-AAABFC09BFD0}" destId="{66ED5EBA-8993-4F3B-A685-A9234E973E89}" srcOrd="3" destOrd="0" presId="urn:microsoft.com/office/officeart/2005/8/layout/chevron2"/>
    <dgm:cxn modelId="{C3F53D6B-2368-4184-AA11-325EE5EDB750}" type="presParOf" srcId="{C6C861E2-B222-4913-826E-AAABFC09BFD0}" destId="{EA9992FD-45DE-4649-BDD6-A79A79B29727}" srcOrd="4" destOrd="0" presId="urn:microsoft.com/office/officeart/2005/8/layout/chevron2"/>
    <dgm:cxn modelId="{D0D77E6A-B33F-43C0-A665-F6175DA17EBD}" type="presParOf" srcId="{EA9992FD-45DE-4649-BDD6-A79A79B29727}" destId="{969C42C7-C117-44BB-9F9D-CB492C06212E}" srcOrd="0" destOrd="0" presId="urn:microsoft.com/office/officeart/2005/8/layout/chevron2"/>
    <dgm:cxn modelId="{726210EA-BA0F-406D-BF3F-1D3D96BAB4F6}" type="presParOf" srcId="{EA9992FD-45DE-4649-BDD6-A79A79B29727}" destId="{9B28A3C2-152B-42A8-919F-54B5518340A9}" srcOrd="1" destOrd="0" presId="urn:microsoft.com/office/officeart/2005/8/layout/chevron2"/>
    <dgm:cxn modelId="{CB2189CD-C70D-4437-BCAA-F4911D579DD8}" type="presParOf" srcId="{C6C861E2-B222-4913-826E-AAABFC09BFD0}" destId="{D0710D56-DAEE-4E37-91A9-E99D0C17E1EC}" srcOrd="5" destOrd="0" presId="urn:microsoft.com/office/officeart/2005/8/layout/chevron2"/>
    <dgm:cxn modelId="{3CA8E2A7-76F3-4E83-9BC5-FDAC8F51394B}" type="presParOf" srcId="{C6C861E2-B222-4913-826E-AAABFC09BFD0}" destId="{BD01A21A-22D1-47DF-B1A9-E01EF63998C8}" srcOrd="6" destOrd="0" presId="urn:microsoft.com/office/officeart/2005/8/layout/chevron2"/>
    <dgm:cxn modelId="{801CC9DB-8D47-439E-9930-150A8FFDF14E}" type="presParOf" srcId="{BD01A21A-22D1-47DF-B1A9-E01EF63998C8}" destId="{2002B353-48FD-4936-B625-DE889CEA018C}" srcOrd="0" destOrd="0" presId="urn:microsoft.com/office/officeart/2005/8/layout/chevron2"/>
    <dgm:cxn modelId="{1DF78AAD-315B-44C2-AFE5-709696D1B922}" type="presParOf" srcId="{BD01A21A-22D1-47DF-B1A9-E01EF63998C8}" destId="{81AF2FB3-B383-441D-95FB-9D1F92588D65}" srcOrd="1" destOrd="0" presId="urn:microsoft.com/office/officeart/2005/8/layout/chevron2"/>
    <dgm:cxn modelId="{3EA20719-AA68-42A7-872C-6B9342AF82C0}" type="presParOf" srcId="{C6C861E2-B222-4913-826E-AAABFC09BFD0}" destId="{44C7910E-AEA1-4ABD-AB9C-1598DD73030A}" srcOrd="7" destOrd="0" presId="urn:microsoft.com/office/officeart/2005/8/layout/chevron2"/>
    <dgm:cxn modelId="{5BEE3101-52A6-43DC-A5F3-6CC36B8A684D}" type="presParOf" srcId="{C6C861E2-B222-4913-826E-AAABFC09BFD0}" destId="{D9F42B98-94AC-4406-8608-BFB2ACEF1CC6}" srcOrd="8" destOrd="0" presId="urn:microsoft.com/office/officeart/2005/8/layout/chevron2"/>
    <dgm:cxn modelId="{7C2734C9-2834-4EF9-9632-4B32187ED71C}" type="presParOf" srcId="{D9F42B98-94AC-4406-8608-BFB2ACEF1CC6}" destId="{73999F46-07C5-47C6-A430-7FAFF84B789D}" srcOrd="0" destOrd="0" presId="urn:microsoft.com/office/officeart/2005/8/layout/chevron2"/>
    <dgm:cxn modelId="{CEE3525B-BC5F-4ABD-B6C2-0B4B3E850D2D}" type="presParOf" srcId="{D9F42B98-94AC-4406-8608-BFB2ACEF1CC6}" destId="{BD8A0CEE-FE0D-451F-A226-08C85407BEE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6ACB5-B3C3-476C-831E-229ABF822B1C}">
      <dsp:nvSpPr>
        <dsp:cNvPr id="0" name=""/>
        <dsp:cNvSpPr/>
      </dsp:nvSpPr>
      <dsp:spPr>
        <a:xfrm rot="5400000">
          <a:off x="-165304" y="166067"/>
          <a:ext cx="1102031" cy="77142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1</a:t>
          </a:r>
          <a:endParaRPr lang="en-US" sz="2200" kern="1200" dirty="0"/>
        </a:p>
      </dsp:txBody>
      <dsp:txXfrm rot="-5400000">
        <a:off x="1" y="386473"/>
        <a:ext cx="771422" cy="330609"/>
      </dsp:txXfrm>
    </dsp:sp>
    <dsp:sp modelId="{D3DEBDB8-0240-4038-A79B-F4CA208A3B37}">
      <dsp:nvSpPr>
        <dsp:cNvPr id="0" name=""/>
        <dsp:cNvSpPr/>
      </dsp:nvSpPr>
      <dsp:spPr>
        <a:xfrm rot="5400000">
          <a:off x="3098410" y="-2326225"/>
          <a:ext cx="716320" cy="5370297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Introduction</a:t>
          </a:r>
          <a:endParaRPr lang="en-US" sz="4300" kern="1200" dirty="0"/>
        </a:p>
      </dsp:txBody>
      <dsp:txXfrm rot="-5400000">
        <a:off x="771422" y="35731"/>
        <a:ext cx="5335329" cy="646384"/>
      </dsp:txXfrm>
    </dsp:sp>
    <dsp:sp modelId="{64486FD3-64B9-48D3-81F1-1FFBF1710F21}">
      <dsp:nvSpPr>
        <dsp:cNvPr id="0" name=""/>
        <dsp:cNvSpPr/>
      </dsp:nvSpPr>
      <dsp:spPr>
        <a:xfrm rot="5400000">
          <a:off x="-165304" y="1151050"/>
          <a:ext cx="1102031" cy="77142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</a:t>
          </a:r>
          <a:endParaRPr lang="en-US" sz="2200" kern="1200" dirty="0"/>
        </a:p>
      </dsp:txBody>
      <dsp:txXfrm rot="-5400000">
        <a:off x="1" y="1371456"/>
        <a:ext cx="771422" cy="330609"/>
      </dsp:txXfrm>
    </dsp:sp>
    <dsp:sp modelId="{44E21C9C-B581-454A-BB86-3F1E1E0FD8E1}">
      <dsp:nvSpPr>
        <dsp:cNvPr id="0" name=""/>
        <dsp:cNvSpPr/>
      </dsp:nvSpPr>
      <dsp:spPr>
        <a:xfrm rot="5400000">
          <a:off x="3098410" y="-1341242"/>
          <a:ext cx="716320" cy="5370297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User Interface</a:t>
          </a:r>
          <a:endParaRPr lang="en-US" sz="4300" kern="1200" dirty="0"/>
        </a:p>
      </dsp:txBody>
      <dsp:txXfrm rot="-5400000">
        <a:off x="771422" y="1020714"/>
        <a:ext cx="5335329" cy="646384"/>
      </dsp:txXfrm>
    </dsp:sp>
    <dsp:sp modelId="{969C42C7-C117-44BB-9F9D-CB492C06212E}">
      <dsp:nvSpPr>
        <dsp:cNvPr id="0" name=""/>
        <dsp:cNvSpPr/>
      </dsp:nvSpPr>
      <dsp:spPr>
        <a:xfrm rot="5400000">
          <a:off x="-165304" y="2136032"/>
          <a:ext cx="1102031" cy="77142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3</a:t>
          </a:r>
          <a:endParaRPr lang="en-US" sz="2200" kern="1200" dirty="0"/>
        </a:p>
      </dsp:txBody>
      <dsp:txXfrm rot="-5400000">
        <a:off x="1" y="2356438"/>
        <a:ext cx="771422" cy="330609"/>
      </dsp:txXfrm>
    </dsp:sp>
    <dsp:sp modelId="{9B28A3C2-152B-42A8-919F-54B5518340A9}">
      <dsp:nvSpPr>
        <dsp:cNvPr id="0" name=""/>
        <dsp:cNvSpPr/>
      </dsp:nvSpPr>
      <dsp:spPr>
        <a:xfrm rot="5400000">
          <a:off x="3098410" y="-356260"/>
          <a:ext cx="716320" cy="5370297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Keyword Tests</a:t>
          </a:r>
          <a:endParaRPr lang="en-US" sz="4300" kern="1200" dirty="0"/>
        </a:p>
      </dsp:txBody>
      <dsp:txXfrm rot="-5400000">
        <a:off x="771422" y="2005696"/>
        <a:ext cx="5335329" cy="646384"/>
      </dsp:txXfrm>
    </dsp:sp>
    <dsp:sp modelId="{2002B353-48FD-4936-B625-DE889CEA018C}">
      <dsp:nvSpPr>
        <dsp:cNvPr id="0" name=""/>
        <dsp:cNvSpPr/>
      </dsp:nvSpPr>
      <dsp:spPr>
        <a:xfrm rot="5400000">
          <a:off x="-165304" y="3121015"/>
          <a:ext cx="1102031" cy="77142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4</a:t>
          </a:r>
          <a:endParaRPr lang="en-US" sz="2200" kern="1200" dirty="0"/>
        </a:p>
      </dsp:txBody>
      <dsp:txXfrm rot="-5400000">
        <a:off x="1" y="3341421"/>
        <a:ext cx="771422" cy="330609"/>
      </dsp:txXfrm>
    </dsp:sp>
    <dsp:sp modelId="{81AF2FB3-B383-441D-95FB-9D1F92588D65}">
      <dsp:nvSpPr>
        <dsp:cNvPr id="0" name=""/>
        <dsp:cNvSpPr/>
      </dsp:nvSpPr>
      <dsp:spPr>
        <a:xfrm rot="5400000">
          <a:off x="3098410" y="628722"/>
          <a:ext cx="716320" cy="5370297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Script Tests</a:t>
          </a:r>
          <a:endParaRPr lang="en-US" sz="4300" kern="1200" dirty="0"/>
        </a:p>
      </dsp:txBody>
      <dsp:txXfrm rot="-5400000">
        <a:off x="771422" y="2990678"/>
        <a:ext cx="5335329" cy="646384"/>
      </dsp:txXfrm>
    </dsp:sp>
    <dsp:sp modelId="{73999F46-07C5-47C6-A430-7FAFF84B789D}">
      <dsp:nvSpPr>
        <dsp:cNvPr id="0" name=""/>
        <dsp:cNvSpPr/>
      </dsp:nvSpPr>
      <dsp:spPr>
        <a:xfrm rot="5400000">
          <a:off x="-165304" y="4105997"/>
          <a:ext cx="1102031" cy="77142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5</a:t>
          </a:r>
        </a:p>
      </dsp:txBody>
      <dsp:txXfrm rot="-5400000">
        <a:off x="1" y="4326403"/>
        <a:ext cx="771422" cy="330609"/>
      </dsp:txXfrm>
    </dsp:sp>
    <dsp:sp modelId="{BD8A0CEE-FE0D-451F-A226-08C85407BEE1}">
      <dsp:nvSpPr>
        <dsp:cNvPr id="0" name=""/>
        <dsp:cNvSpPr/>
      </dsp:nvSpPr>
      <dsp:spPr>
        <a:xfrm rot="5400000">
          <a:off x="3098410" y="1613704"/>
          <a:ext cx="716320" cy="5370297"/>
        </a:xfrm>
        <a:prstGeom prst="round2Same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27305" rIns="27305" bIns="27305" numCol="1" spcCol="1270" anchor="ctr" anchorCtr="0">
          <a:noAutofit/>
        </a:bodyPr>
        <a:lstStyle/>
        <a:p>
          <a:pPr marL="285750" lvl="1" indent="-285750" algn="l" defTabSz="1911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300" kern="1200" dirty="0" smtClean="0"/>
            <a:t>Integration</a:t>
          </a:r>
          <a:endParaRPr lang="en-US" sz="4300" kern="1200" dirty="0"/>
        </a:p>
      </dsp:txBody>
      <dsp:txXfrm rot="-5400000">
        <a:off x="771422" y="3975660"/>
        <a:ext cx="5335329" cy="646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44CA3-BB0D-4BA4-A4D5-900A1932CC62}" type="datetimeFigureOut">
              <a:rPr lang="en-US" smtClean="0"/>
              <a:t>16/04/2018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7412D-ABED-4489-B74B-733C45CC4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5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74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08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46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38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15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7412D-ABED-4489-B74B-733C45CC4A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5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20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21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3362" y="1888177"/>
            <a:ext cx="8178140" cy="252612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362" y="4690804"/>
            <a:ext cx="8178140" cy="100935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002" y="5296394"/>
            <a:ext cx="1631547" cy="1209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334" y="-60278"/>
            <a:ext cx="2434666" cy="27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8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9" b="49164"/>
          <a:stretch/>
        </p:blipFill>
        <p:spPr>
          <a:xfrm>
            <a:off x="0" y="-9939"/>
            <a:ext cx="12189976" cy="3025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7620"/>
            <a:ext cx="10515600" cy="4476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961901" cy="551910"/>
          </a:xfrm>
          <a:prstGeom prst="rect">
            <a:avLst/>
          </a:prstGeom>
        </p:spPr>
      </p:pic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484188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3366534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6288640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9220683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84188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3366535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288640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9220683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84188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3366534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6288640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9220683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6712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46465"/>
            <a:ext cx="10515600" cy="51945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132934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120900"/>
            <a:ext cx="5157787" cy="395190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32934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20900"/>
            <a:ext cx="5183188" cy="395190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961901" cy="5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44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">
    <p:bg>
      <p:bgPr>
        <a:blipFill dpi="0" rotWithShape="1">
          <a:blip r:embed="rId2">
            <a:lum/>
          </a:blip>
          <a:srcRect/>
          <a:stretch>
            <a:fillRect l="-1000" t="-5000" r="3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73" y="0"/>
            <a:ext cx="6076355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865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2" y="0"/>
            <a:ext cx="607635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44943" y="0"/>
            <a:ext cx="9470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75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 3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2" y="0"/>
            <a:ext cx="6076355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244943" y="0"/>
            <a:ext cx="9470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74134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6464"/>
            <a:ext cx="10515600" cy="5492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961901" cy="5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06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0825"/>
            <a:ext cx="10515600" cy="6000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baseline="0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936383"/>
              </p:ext>
            </p:extLst>
          </p:nvPr>
        </p:nvGraphicFramePr>
        <p:xfrm>
          <a:off x="0" y="939800"/>
          <a:ext cx="12192000" cy="591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9591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5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622299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073399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5113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9497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4389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7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622299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3073399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55113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3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79497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5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104389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32" y="939800"/>
            <a:ext cx="575492" cy="330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91" y="939800"/>
            <a:ext cx="575492" cy="330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538" y="3886200"/>
            <a:ext cx="575492" cy="33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64" y="3886200"/>
            <a:ext cx="575492" cy="330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886200"/>
            <a:ext cx="575492" cy="3302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5515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603500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0414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4798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9690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515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603500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0414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4798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690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3942972524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+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9"/>
            <a:ext cx="4979504" cy="6867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939"/>
            <a:ext cx="4980298" cy="6858000"/>
          </a:xfrm>
          <a:solidFill>
            <a:schemeClr val="accent2"/>
          </a:solidFill>
          <a:ln>
            <a:noFill/>
          </a:ln>
        </p:spPr>
        <p:txBody>
          <a:bodyPr/>
          <a:lstStyle>
            <a:lvl1pPr marL="0" indent="0" algn="ctr">
              <a:buFont typeface="+mj-lt"/>
              <a:buNone/>
              <a:defRPr/>
            </a:lvl1pPr>
          </a:lstStyle>
          <a:p>
            <a:r>
              <a:rPr lang="vi-VN" dirty="0"/>
              <a:t>background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946" y="987425"/>
            <a:ext cx="569205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921" y="4343398"/>
            <a:ext cx="3932237" cy="1192697"/>
          </a:xfrm>
        </p:spPr>
        <p:txBody>
          <a:bodyPr anchor="t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</a:t>
            </a:r>
            <a:r>
              <a:rPr lang="en-US" dirty="0"/>
              <a:t>name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1163102" y="1192297"/>
            <a:ext cx="2652505" cy="2654300"/>
          </a:xfr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Place white icon inside here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6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35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-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9"/>
            <a:ext cx="4979504" cy="68679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2343" y="1465300"/>
            <a:ext cx="5910943" cy="480487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1465299"/>
            <a:ext cx="4003529" cy="480487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682343" y="365125"/>
            <a:ext cx="5910943" cy="83318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Heading line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365125"/>
            <a:ext cx="4003529" cy="8331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b="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65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-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376057"/>
            <a:ext cx="12192000" cy="2481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9" y="1097348"/>
            <a:ext cx="11190514" cy="28323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5007429"/>
            <a:ext cx="11190514" cy="150812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4507593"/>
            <a:ext cx="11190514" cy="4097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30678"/>
            <a:ext cx="10515600" cy="827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6200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595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's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" y="0"/>
            <a:ext cx="4324350" cy="68580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9288" y="1271588"/>
            <a:ext cx="3260725" cy="4056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vi-VN" dirty="0"/>
              <a:t>Insert profile photo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9075" y="489709"/>
            <a:ext cx="6589158" cy="781879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Full name here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89075" y="1391479"/>
            <a:ext cx="6589158" cy="516836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Title or position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688732" y="2305878"/>
            <a:ext cx="6588868" cy="4082222"/>
          </a:xfrm>
        </p:spPr>
        <p:txBody>
          <a:bodyPr/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51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-435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97536"/>
            <a:ext cx="6037072" cy="664464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55099"/>
            <a:ext cx="4494212" cy="3327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1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8"/>
            <a:ext cx="60370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70486"/>
            <a:ext cx="4494212" cy="370840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352800"/>
            <a:ext cx="3535172" cy="340156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45200" y="3352800"/>
            <a:ext cx="2413000" cy="340156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305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204107"/>
            <a:ext cx="4989512" cy="985838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7"/>
            <a:ext cx="6037072" cy="36335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2624" y="1371741"/>
            <a:ext cx="4989513" cy="192036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843338"/>
            <a:ext cx="3535172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57763" y="3843338"/>
            <a:ext cx="3500437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17474" y="3843338"/>
            <a:ext cx="4725989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11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7536" y="109727"/>
            <a:ext cx="6049264" cy="57057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666988" y="121538"/>
            <a:ext cx="3403092" cy="338366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53988" y="121539"/>
            <a:ext cx="2305812" cy="33836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53988" y="3645408"/>
            <a:ext cx="5816092" cy="30845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7536" y="5933660"/>
            <a:ext cx="6049264" cy="796323"/>
          </a:xfrm>
          <a:noFill/>
          <a:ln>
            <a:noFill/>
          </a:ln>
        </p:spPr>
        <p:txBody>
          <a:bodyPr lIns="180000" rIns="180000" anchor="ctr">
            <a:normAutofit/>
          </a:bodyPr>
          <a:lstStyle>
            <a:lvl1pPr marL="0" indent="0">
              <a:lnSpc>
                <a:spcPts val="17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</a:t>
            </a:r>
            <a:r>
              <a:rPr lang="vi-VN" dirty="0"/>
              <a:t>aption (optional)</a:t>
            </a:r>
          </a:p>
        </p:txBody>
      </p:sp>
    </p:spTree>
    <p:extLst>
      <p:ext uri="{BB962C8B-B14F-4D97-AF65-F5344CB8AC3E}">
        <p14:creationId xmlns:p14="http://schemas.microsoft.com/office/powerpoint/2010/main" val="3876061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594" y="6007748"/>
            <a:ext cx="12192594" cy="663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78" y="5993537"/>
            <a:ext cx="749013" cy="746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8" y="6117684"/>
            <a:ext cx="523965" cy="426276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1119224" y="6169991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Type of Service:  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099966" y="6169325"/>
            <a:ext cx="1139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rPr>
              <a:t>Technology</a:t>
            </a:r>
            <a:r>
              <a:rPr lang="vi-VN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rPr>
              <a:t>:</a:t>
            </a:r>
            <a:endParaRPr lang="en-US" sz="1400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2542610" y="5907080"/>
            <a:ext cx="3722599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Service name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8182675" y="5907081"/>
            <a:ext cx="3519468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Name</a:t>
            </a: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 flipV="1">
            <a:off x="565830" y="1415512"/>
            <a:ext cx="11136312" cy="76202"/>
          </a:xfrm>
          <a:prstGeom prst="rect">
            <a:avLst/>
          </a:prstGeom>
          <a:solidFill>
            <a:schemeClr val="tx2">
              <a:lumMod val="75000"/>
              <a:alpha val="16000"/>
            </a:schemeClr>
          </a:solidFill>
          <a:ln>
            <a:noFill/>
          </a:ln>
          <a:effectLst>
            <a:outerShdw dist="23000" dir="5400000" sx="1000" sy="1000" rotWithShape="0">
              <a:schemeClr val="tx1">
                <a:alpha val="72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894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43788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65682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875766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094708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31365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8532591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975153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 hasCustomPrompt="1"/>
          </p:nvPr>
        </p:nvSpPr>
        <p:spPr>
          <a:xfrm>
            <a:off x="598488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5857" y="333164"/>
            <a:ext cx="1306285" cy="968706"/>
          </a:xfrm>
          <a:prstGeom prst="rect">
            <a:avLst/>
          </a:prstGeom>
        </p:spPr>
      </p:pic>
      <p:sp>
        <p:nvSpPr>
          <p:cNvPr id="44" name="Picture Placeholder 41"/>
          <p:cNvSpPr>
            <a:spLocks noGrp="1"/>
          </p:cNvSpPr>
          <p:nvPr>
            <p:ph type="pic" sz="quarter" idx="14" hasCustomPrompt="1"/>
          </p:nvPr>
        </p:nvSpPr>
        <p:spPr>
          <a:xfrm>
            <a:off x="2355243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5985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The Challenge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559850" y="3757651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Results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56583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Who are...?</a:t>
            </a:r>
            <a:endParaRPr lang="en-US" dirty="0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565830" y="3768908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Solutions &amp; Benefits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5651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/>
          </p:nvPr>
        </p:nvSpPr>
        <p:spPr>
          <a:xfrm>
            <a:off x="65598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/>
          </p:nvPr>
        </p:nvSpPr>
        <p:spPr>
          <a:xfrm>
            <a:off x="6559850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/>
          </p:nvPr>
        </p:nvSpPr>
        <p:spPr>
          <a:xfrm>
            <a:off x="564622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006444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594" y="6007748"/>
            <a:ext cx="12192594" cy="663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8" y="6117684"/>
            <a:ext cx="523965" cy="426276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6559850" y="6121142"/>
            <a:ext cx="589471" cy="436821"/>
            <a:chOff x="17613851" y="12084498"/>
            <a:chExt cx="1305921" cy="967739"/>
          </a:xfrm>
        </p:grpSpPr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13851" y="12084498"/>
              <a:ext cx="891274" cy="89127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01500" y="12633965"/>
              <a:ext cx="418272" cy="418272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 userDrawn="1"/>
        </p:nvSpPr>
        <p:spPr>
          <a:xfrm>
            <a:off x="1119224" y="6169991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Type of Service:  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173706" y="616932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>
                <a:solidFill>
                  <a:schemeClr val="bg1">
                    <a:lumMod val="50000"/>
                  </a:schemeClr>
                </a:solidFill>
                <a:latin typeface="+mn-lt"/>
                <a:ea typeface="Arial" charset="0"/>
                <a:cs typeface="Arial" charset="0"/>
              </a:rPr>
              <a:t>Function:</a:t>
            </a:r>
            <a:endParaRPr lang="en-US" sz="1400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2542610" y="5907080"/>
            <a:ext cx="3722599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Service name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8064691" y="5907081"/>
            <a:ext cx="3637452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Name</a:t>
            </a: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 flipV="1">
            <a:off x="565830" y="1415512"/>
            <a:ext cx="11136312" cy="76202"/>
          </a:xfrm>
          <a:prstGeom prst="rect">
            <a:avLst/>
          </a:prstGeom>
          <a:solidFill>
            <a:schemeClr val="tx2">
              <a:lumMod val="75000"/>
              <a:alpha val="16000"/>
            </a:schemeClr>
          </a:solidFill>
          <a:ln>
            <a:noFill/>
          </a:ln>
          <a:effectLst>
            <a:outerShdw dist="23000" dir="5400000" sx="1000" sy="1000" rotWithShape="0">
              <a:schemeClr val="tx1">
                <a:alpha val="72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894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43788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65682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875766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094708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31365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8532591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975153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 hasCustomPrompt="1"/>
          </p:nvPr>
        </p:nvSpPr>
        <p:spPr>
          <a:xfrm>
            <a:off x="598488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5857" y="333164"/>
            <a:ext cx="1306285" cy="968706"/>
          </a:xfrm>
          <a:prstGeom prst="rect">
            <a:avLst/>
          </a:prstGeom>
        </p:spPr>
      </p:pic>
      <p:sp>
        <p:nvSpPr>
          <p:cNvPr id="44" name="Picture Placeholder 41"/>
          <p:cNvSpPr>
            <a:spLocks noGrp="1"/>
          </p:cNvSpPr>
          <p:nvPr>
            <p:ph type="pic" sz="quarter" idx="14" hasCustomPrompt="1"/>
          </p:nvPr>
        </p:nvSpPr>
        <p:spPr>
          <a:xfrm>
            <a:off x="2355243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5985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The Challenge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559850" y="3757651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Results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56583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Who are...?</a:t>
            </a:r>
            <a:endParaRPr lang="en-US" dirty="0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565830" y="3768908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Solutions &amp; Benefits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5651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/>
          </p:nvPr>
        </p:nvSpPr>
        <p:spPr>
          <a:xfrm>
            <a:off x="65598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/>
          </p:nvPr>
        </p:nvSpPr>
        <p:spPr>
          <a:xfrm>
            <a:off x="6559850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/>
          </p:nvPr>
        </p:nvSpPr>
        <p:spPr>
          <a:xfrm>
            <a:off x="564622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923682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you">
    <p:bg>
      <p:bgPr>
        <a:solidFill>
          <a:srgbClr val="EC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900"/>
            <a:ext cx="12192000" cy="2609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57650" y="2705239"/>
            <a:ext cx="407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solidFill>
                  <a:schemeClr val="accent4"/>
                </a:solidFill>
              </a:rPr>
              <a:t>THANK YOU</a:t>
            </a:r>
            <a:endParaRPr lang="en-US" sz="40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7650" y="3584654"/>
            <a:ext cx="407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dirty="0">
                <a:solidFill>
                  <a:schemeClr val="accent2"/>
                </a:solidFill>
              </a:rPr>
              <a:t>www.nashtechglobal.com</a:t>
            </a:r>
          </a:p>
        </p:txBody>
      </p:sp>
    </p:spTree>
    <p:extLst>
      <p:ext uri="{BB962C8B-B14F-4D97-AF65-F5344CB8AC3E}">
        <p14:creationId xmlns:p14="http://schemas.microsoft.com/office/powerpoint/2010/main" val="233028017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/>
              <a:t>16/04/2018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158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/>
              <a:t>16/04/2018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8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blipFill dpi="0" rotWithShape="1">
          <a:blip r:embed="rId2">
            <a:lum/>
          </a:blip>
          <a:srcRect/>
          <a:stretch>
            <a:fillRect t="-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25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34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bg>
      <p:bgPr>
        <a:blipFill dpi="0" rotWithShape="1">
          <a:blip r:embed="rId2">
            <a:lum/>
          </a:blip>
          <a:srcRect/>
          <a:stretch>
            <a:fillRect l="-4000" t="-4000" r="-4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5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5">
    <p:bg>
      <p:bgPr>
        <a:blipFill dpi="0" rotWithShape="1">
          <a:blip r:embed="rId2">
            <a:lum/>
          </a:blip>
          <a:srcRect/>
          <a:stretch>
            <a:fillRect t="-20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5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5">
    <p:bg>
      <p:bgPr>
        <a:blipFill dpi="0" rotWithShape="1">
          <a:blip r:embed="rId2">
            <a:lum/>
          </a:blip>
          <a:srcRect/>
          <a:stretch>
            <a:fillRect l="-2000" t="-9000" r="-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53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6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50296"/>
            <a:ext cx="961901" cy="551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031" y="135151"/>
            <a:ext cx="1261427" cy="9354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7990"/>
            <a:ext cx="10515600" cy="538696"/>
          </a:xfrm>
        </p:spPr>
        <p:txBody>
          <a:bodyPr anchor="t">
            <a:noAutofit/>
          </a:bodyPr>
          <a:lstStyle>
            <a:lvl1pPr algn="ctr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33061"/>
            <a:ext cx="10515600" cy="5043902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961901" cy="5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1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8A798-E058-4E98-977A-B956C0A81472}" type="datetimeFigureOut">
              <a:rPr lang="en-US" smtClean="0"/>
              <a:t>16/04/2018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6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91" r:id="rId25"/>
    <p:sldLayoutId id="2147483690" r:id="rId26"/>
    <p:sldLayoutId id="2147483687" r:id="rId27"/>
    <p:sldLayoutId id="2147483688" r:id="rId28"/>
    <p:sldLayoutId id="214748368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SzPct val="120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◇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LucidaGrande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9600" b="1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FS Ingrid Light"/>
                <a:ea typeface="DejaVu Sans"/>
              </a:rPr>
              <a:t>Test Complete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64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b="1" dirty="0">
                <a:solidFill>
                  <a:srgbClr val="CB2236"/>
                </a:solidFill>
              </a:rPr>
              <a:t>User </a:t>
            </a:r>
            <a:r>
              <a:rPr lang="en-US" sz="4200" b="1" dirty="0" smtClean="0">
                <a:solidFill>
                  <a:srgbClr val="CB2236"/>
                </a:solidFill>
              </a:rPr>
              <a:t>Interface (Cont.)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398520" y="828134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Name Mapping Editor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809750"/>
            <a:ext cx="6600825" cy="461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254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Keyword Tests</a:t>
            </a:r>
            <a:endParaRPr lang="en-US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06682" y="167640"/>
            <a:ext cx="8178140" cy="1569720"/>
          </a:xfrm>
        </p:spPr>
        <p:txBody>
          <a:bodyPr>
            <a:noAutofit/>
          </a:bodyPr>
          <a:lstStyle/>
          <a:p>
            <a:r>
              <a:rPr lang="en-US" b="1" spc="-1" dirty="0" smtClean="0">
                <a:solidFill>
                  <a:srgbClr val="E21A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Keyword Tests</a:t>
            </a:r>
            <a:br>
              <a:rPr lang="en-US" b="1" spc="-1" dirty="0" smtClean="0">
                <a:solidFill>
                  <a:srgbClr val="E21A2D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013362" y="1752600"/>
            <a:ext cx="8178140" cy="394755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smtClean="0"/>
              <a:t>Basic Common Controls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smtClean="0"/>
              <a:t>Checkpoints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Checking Conditions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smtClean="0"/>
              <a:t>Loops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smtClean="0"/>
              <a:t>Customize Object’s Identifier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Data </a:t>
            </a:r>
            <a:r>
              <a:rPr lang="en-US" dirty="0" smtClean="0"/>
              <a:t>Driven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 smtClean="0"/>
              <a:t>Cross Browsers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0" y="-435"/>
            <a:ext cx="5516880" cy="7624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Keyword Test – Basic Controls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6264" y="923579"/>
            <a:ext cx="4494212" cy="67662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Run Browser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Picture Placeholder 4"/>
          <p:cNvSpPr txBox="1">
            <a:spLocks/>
          </p:cNvSpPr>
          <p:nvPr/>
        </p:nvSpPr>
        <p:spPr>
          <a:xfrm>
            <a:off x="452120" y="2215896"/>
            <a:ext cx="5095240" cy="3880104"/>
          </a:xfrm>
          <a:prstGeom prst="rect">
            <a:avLst/>
          </a:prstGeom>
        </p:spPr>
      </p:sp>
      <p:sp>
        <p:nvSpPr>
          <p:cNvPr id="8" name="Picture Placeholder 4"/>
          <p:cNvSpPr txBox="1">
            <a:spLocks/>
          </p:cNvSpPr>
          <p:nvPr/>
        </p:nvSpPr>
        <p:spPr>
          <a:xfrm>
            <a:off x="452120" y="2444496"/>
            <a:ext cx="6009640" cy="1944624"/>
          </a:xfrm>
          <a:prstGeom prst="rect">
            <a:avLst/>
          </a:prstGeom>
        </p:spPr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59314" y="2215896"/>
            <a:ext cx="4494212" cy="4002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4" y="1752600"/>
            <a:ext cx="5184456" cy="4815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677" y="128778"/>
            <a:ext cx="509587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717" y="4829176"/>
            <a:ext cx="5989320" cy="100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87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0" y="-435"/>
            <a:ext cx="5516880" cy="7624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Keyword Test – Basic Controls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105" y="874906"/>
            <a:ext cx="4494212" cy="67662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Navigate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Picture Placeholder 4"/>
          <p:cNvSpPr txBox="1">
            <a:spLocks/>
          </p:cNvSpPr>
          <p:nvPr/>
        </p:nvSpPr>
        <p:spPr>
          <a:xfrm>
            <a:off x="452120" y="2215896"/>
            <a:ext cx="5095240" cy="3880104"/>
          </a:xfrm>
          <a:prstGeom prst="rect">
            <a:avLst/>
          </a:prstGeom>
        </p:spPr>
      </p:sp>
      <p:sp>
        <p:nvSpPr>
          <p:cNvPr id="8" name="Picture Placeholder 4"/>
          <p:cNvSpPr txBox="1">
            <a:spLocks/>
          </p:cNvSpPr>
          <p:nvPr/>
        </p:nvSpPr>
        <p:spPr>
          <a:xfrm>
            <a:off x="452120" y="2444496"/>
            <a:ext cx="6009640" cy="1944624"/>
          </a:xfrm>
          <a:prstGeom prst="rect">
            <a:avLst/>
          </a:prstGeom>
        </p:spPr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59314" y="2215896"/>
            <a:ext cx="4494212" cy="4002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20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551527"/>
            <a:ext cx="5428297" cy="373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60" y="613029"/>
            <a:ext cx="51054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0" y="5617845"/>
            <a:ext cx="82296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8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0520" y="82187"/>
            <a:ext cx="5638799" cy="985838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Basic Controls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TextBox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Coltrol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b="1" dirty="0" smtClean="0"/>
              <a:t>Operations -&gt; On-Screen Actions</a:t>
            </a:r>
          </a:p>
          <a:p>
            <a:pPr marL="0" indent="0">
              <a:buNone/>
            </a:pPr>
            <a:r>
              <a:rPr lang="en-US" b="1" dirty="0" smtClean="0"/>
              <a:t>-&gt; Select Object -&gt; </a:t>
            </a:r>
            <a:r>
              <a:rPr lang="en-US" b="1" dirty="0" err="1" smtClean="0"/>
              <a:t>SetText</a:t>
            </a:r>
            <a:r>
              <a:rPr lang="en-US" b="1" dirty="0" smtClean="0"/>
              <a:t> Action</a:t>
            </a:r>
          </a:p>
          <a:p>
            <a:pPr marL="0" indent="0">
              <a:buNone/>
            </a:pPr>
            <a:r>
              <a:rPr lang="en-US" b="1" dirty="0" smtClean="0"/>
              <a:t>-&gt; Select Inputted Text -&gt; Finish</a:t>
            </a:r>
            <a:endParaRPr lang="en-US" b="1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idx="12"/>
          </p:nvPr>
        </p:nvSpPr>
        <p:spPr>
          <a:xfrm>
            <a:off x="6390323" y="3902105"/>
            <a:ext cx="3500437" cy="2911030"/>
          </a:xfrm>
        </p:spPr>
      </p:sp>
      <p:sp>
        <p:nvSpPr>
          <p:cNvPr id="17" name="Picture Placeholder 16"/>
          <p:cNvSpPr>
            <a:spLocks noGrp="1"/>
          </p:cNvSpPr>
          <p:nvPr>
            <p:ph type="pic" idx="13"/>
          </p:nvPr>
        </p:nvSpPr>
        <p:spPr>
          <a:xfrm>
            <a:off x="633413" y="3750849"/>
            <a:ext cx="4725989" cy="2911030"/>
          </a:xfrm>
        </p:spPr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09" y="213360"/>
            <a:ext cx="531196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2" y="3826095"/>
            <a:ext cx="3527107" cy="2791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378" y="4482464"/>
            <a:ext cx="343852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9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84504" y="-54973"/>
            <a:ext cx="5413375" cy="985838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Basic Controls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Radio Button</a:t>
            </a:r>
          </a:p>
          <a:p>
            <a:pPr marL="0" indent="0">
              <a:buNone/>
            </a:pPr>
            <a:r>
              <a:rPr lang="en-US" b="1" dirty="0" smtClean="0"/>
              <a:t>Operations -&gt; On-Screen Actions</a:t>
            </a:r>
          </a:p>
          <a:p>
            <a:pPr marL="0" indent="0">
              <a:buNone/>
            </a:pPr>
            <a:r>
              <a:rPr lang="en-US" b="1" dirty="0" smtClean="0"/>
              <a:t>-&gt; Select Object -&gt; Click Actions</a:t>
            </a:r>
          </a:p>
          <a:p>
            <a:pPr marL="0" indent="0">
              <a:buNone/>
            </a:pPr>
            <a:r>
              <a:rPr lang="en-US" b="1" dirty="0" smtClean="0"/>
              <a:t>-&gt; No Parameters -&gt; Finish</a:t>
            </a:r>
            <a:endParaRPr lang="en-US" b="1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idx="12"/>
          </p:nvPr>
        </p:nvSpPr>
        <p:spPr>
          <a:xfrm>
            <a:off x="6390323" y="3902105"/>
            <a:ext cx="3500437" cy="2911030"/>
          </a:xfrm>
        </p:spPr>
      </p:sp>
      <p:sp>
        <p:nvSpPr>
          <p:cNvPr id="17" name="Picture Placeholder 16"/>
          <p:cNvSpPr>
            <a:spLocks noGrp="1"/>
          </p:cNvSpPr>
          <p:nvPr>
            <p:ph type="pic" idx="13"/>
          </p:nvPr>
        </p:nvSpPr>
        <p:spPr>
          <a:xfrm>
            <a:off x="633413" y="3750849"/>
            <a:ext cx="4725989" cy="2911030"/>
          </a:xfrm>
        </p:spPr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109" y="213360"/>
            <a:ext cx="5311966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8" y="3761423"/>
            <a:ext cx="530542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02468"/>
            <a:ext cx="522922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7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9744" y="-146413"/>
            <a:ext cx="5443855" cy="985838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Basic Controls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Checkbox</a:t>
            </a:r>
          </a:p>
          <a:p>
            <a:pPr marL="0" indent="0">
              <a:buNone/>
            </a:pPr>
            <a:r>
              <a:rPr lang="en-US" b="1" dirty="0" smtClean="0"/>
              <a:t>Operations -&gt; On-Screen Actions</a:t>
            </a:r>
          </a:p>
          <a:p>
            <a:pPr marL="0" indent="0">
              <a:buNone/>
            </a:pPr>
            <a:r>
              <a:rPr lang="en-US" b="1" dirty="0" smtClean="0"/>
              <a:t>-&gt; Select Object -&gt; </a:t>
            </a:r>
            <a:r>
              <a:rPr lang="en-US" b="1" dirty="0" err="1" smtClean="0"/>
              <a:t>ClickChecked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-&gt; Check/ Uncheck -&gt; Finish</a:t>
            </a:r>
            <a:endParaRPr lang="en-US" b="1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idx="13"/>
          </p:nvPr>
        </p:nvSpPr>
        <p:spPr>
          <a:xfrm>
            <a:off x="633413" y="3750849"/>
            <a:ext cx="4725989" cy="2911030"/>
          </a:xfrm>
        </p:spPr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" y="3823335"/>
            <a:ext cx="386715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97168"/>
            <a:ext cx="496252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90918" y="4797474"/>
            <a:ext cx="43011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If True: Check this checkbox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If False: Un-check this checkbox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7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3360" y="-24493"/>
            <a:ext cx="5458777" cy="985838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Basic Controls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Dropdown</a:t>
            </a:r>
          </a:p>
          <a:p>
            <a:pPr marL="0" indent="0">
              <a:buNone/>
            </a:pPr>
            <a:r>
              <a:rPr lang="en-US" b="1" dirty="0" smtClean="0"/>
              <a:t>Operations -&gt; On-Screen Actions</a:t>
            </a:r>
          </a:p>
          <a:p>
            <a:pPr marL="0" indent="0">
              <a:buNone/>
            </a:pPr>
            <a:r>
              <a:rPr lang="en-US" b="1" dirty="0" smtClean="0"/>
              <a:t>-&gt; Select Object -&gt; </a:t>
            </a:r>
            <a:r>
              <a:rPr lang="en-US" b="1" dirty="0" err="1" smtClean="0"/>
              <a:t>ClickItem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-&gt; No Parameters -&gt; Finish</a:t>
            </a:r>
            <a:endParaRPr lang="en-US" b="1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idx="13"/>
          </p:nvPr>
        </p:nvSpPr>
        <p:spPr>
          <a:xfrm>
            <a:off x="633413" y="3750849"/>
            <a:ext cx="4725989" cy="2911030"/>
          </a:xfrm>
        </p:spPr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3" y="3760470"/>
            <a:ext cx="42957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194310"/>
            <a:ext cx="516255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88480" y="4812714"/>
            <a:ext cx="4861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Select an item by its index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Select an item by its value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33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9744" y="-100693"/>
            <a:ext cx="5413375" cy="985838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</a:t>
            </a:r>
            <a:r>
              <a:rPr lang="en-US" sz="2800" b="1" dirty="0" smtClean="0"/>
              <a:t>Checkpoints</a:t>
            </a:r>
            <a:endParaRPr lang="en-US" sz="2800" b="1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idx="1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2624" y="1066941"/>
            <a:ext cx="4989513" cy="1920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Operations -&gt; Checkpoints</a:t>
            </a:r>
          </a:p>
          <a:p>
            <a:pPr marL="0" indent="0">
              <a:buNone/>
            </a:pPr>
            <a:r>
              <a:rPr lang="en-US" sz="1800" b="1" dirty="0" smtClean="0"/>
              <a:t>-&gt; Property Checkpoint -&gt; Select Object</a:t>
            </a:r>
          </a:p>
          <a:p>
            <a:pPr marL="0" indent="0">
              <a:buNone/>
            </a:pPr>
            <a:r>
              <a:rPr lang="en-US" sz="1800" b="1" dirty="0" smtClean="0"/>
              <a:t>-&gt; Select Properties to check</a:t>
            </a:r>
          </a:p>
          <a:p>
            <a:pPr marL="0" indent="0">
              <a:buNone/>
            </a:pPr>
            <a:r>
              <a:rPr lang="en-US" sz="1800" b="1" dirty="0" smtClean="0"/>
              <a:t>-&gt; Select Compare types</a:t>
            </a:r>
          </a:p>
          <a:p>
            <a:pPr marL="0" indent="0">
              <a:buNone/>
            </a:pPr>
            <a:r>
              <a:rPr lang="en-US" sz="1800" b="1" dirty="0" smtClean="0"/>
              <a:t>-&gt; Finish</a:t>
            </a:r>
            <a:endParaRPr lang="en-US" sz="1800" b="1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idx="13"/>
          </p:nvPr>
        </p:nvSpPr>
        <p:spPr>
          <a:xfrm>
            <a:off x="633413" y="3750849"/>
            <a:ext cx="4725989" cy="2911030"/>
          </a:xfrm>
        </p:spPr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160"/>
            <a:ext cx="591502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393876"/>
            <a:ext cx="4817745" cy="3370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9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400" b="1" spc="-1" dirty="0">
                <a:solidFill>
                  <a:srgbClr val="E21A2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Course Objectives</a:t>
            </a:r>
            <a:endParaRPr lang="en-US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Having knowledge about tool.</a:t>
            </a:r>
            <a:endParaRPr lang="en-US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Understanding how </a:t>
            </a:r>
            <a:r>
              <a:rPr lang="en-US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the tool works</a:t>
            </a: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.</a:t>
            </a:r>
            <a:endParaRPr lang="en-US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Being able to use tool to record, playback and enhance some simple scripts.</a:t>
            </a:r>
            <a:endParaRPr lang="en-US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Keyword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accent4"/>
                </a:solidFill>
              </a:rPr>
              <a:t>Test – </a:t>
            </a:r>
            <a:r>
              <a:rPr lang="en-US" sz="2800" b="1" dirty="0" smtClean="0">
                <a:solidFill>
                  <a:schemeClr val="accent4"/>
                </a:solidFill>
              </a:rPr>
              <a:t>Condition Checking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400" b="1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sz="2400" dirty="0" smtClean="0"/>
              <a:t> Exists</a:t>
            </a:r>
            <a:endParaRPr lang="en-US" sz="2400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sz="2400" dirty="0" smtClean="0"/>
              <a:t> Does </a:t>
            </a:r>
            <a:r>
              <a:rPr lang="en-US" sz="2400" dirty="0"/>
              <a:t>not exist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sz="2400" dirty="0" smtClean="0"/>
              <a:t> Enabled</a:t>
            </a:r>
            <a:endParaRPr lang="en-US" sz="2400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sz="2400" dirty="0" smtClean="0"/>
              <a:t> Disabled</a:t>
            </a:r>
            <a:endParaRPr lang="en-US" sz="2400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sz="2400" dirty="0" smtClean="0"/>
              <a:t> Visible</a:t>
            </a:r>
            <a:endParaRPr lang="en-US" sz="2400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sz="2400" dirty="0" smtClean="0"/>
              <a:t> Invisible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sz="2400" dirty="0" smtClean="0"/>
              <a:t> Checked/ Not Checked</a:t>
            </a:r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sz="2400" dirty="0"/>
              <a:t> </a:t>
            </a:r>
            <a:r>
              <a:rPr lang="en-US" sz="24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862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9744" y="-100693"/>
            <a:ext cx="5413375" cy="985838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</a:t>
            </a:r>
            <a:r>
              <a:rPr lang="en-US" sz="2800" b="1" dirty="0" smtClean="0"/>
              <a:t>Condition Checking (Cont.)</a:t>
            </a:r>
            <a:endParaRPr lang="en-US" sz="2800" b="1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idx="1"/>
          </p:nvPr>
        </p:nvSpPr>
        <p:spPr>
          <a:xfrm>
            <a:off x="6128501" y="3572"/>
            <a:ext cx="6037072" cy="3633597"/>
          </a:xfrm>
        </p:spPr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2624" y="1066941"/>
            <a:ext cx="4989513" cy="1920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If Object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&lt;This operation can check only limited object states&gt;</a:t>
            </a:r>
          </a:p>
          <a:p>
            <a:pPr marL="0" indent="0">
              <a:buNone/>
            </a:pPr>
            <a:r>
              <a:rPr lang="en-US" sz="1800" b="1" dirty="0" smtClean="0"/>
              <a:t>Operations -&gt;</a:t>
            </a:r>
            <a:r>
              <a:rPr lang="en-US" sz="1800" b="1" dirty="0" smtClean="0">
                <a:solidFill>
                  <a:srgbClr val="7030A0"/>
                </a:solidFill>
              </a:rPr>
              <a:t> If Object</a:t>
            </a:r>
          </a:p>
          <a:p>
            <a:pPr marL="0" indent="0">
              <a:buNone/>
            </a:pPr>
            <a:r>
              <a:rPr lang="en-US" sz="1800" b="1" dirty="0" smtClean="0"/>
              <a:t>-&gt; Select Object</a:t>
            </a:r>
          </a:p>
          <a:p>
            <a:pPr marL="0" indent="0">
              <a:buNone/>
            </a:pPr>
            <a:r>
              <a:rPr lang="en-US" sz="1800" b="1" dirty="0" smtClean="0"/>
              <a:t>-&gt; Select Condition to check</a:t>
            </a:r>
          </a:p>
          <a:p>
            <a:pPr marL="0" indent="0">
              <a:buNone/>
            </a:pPr>
            <a:r>
              <a:rPr lang="en-US" sz="1800" b="1" dirty="0" smtClean="0"/>
              <a:t>-&gt; Add steps following &lt;If Object&gt;</a:t>
            </a:r>
            <a:endParaRPr lang="en-US" sz="1800" b="1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idx="13"/>
          </p:nvPr>
        </p:nvSpPr>
        <p:spPr>
          <a:xfrm>
            <a:off x="633413" y="3750849"/>
            <a:ext cx="4725989" cy="2911030"/>
          </a:xfrm>
        </p:spPr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778" y="220028"/>
            <a:ext cx="541972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" y="3727133"/>
            <a:ext cx="33909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01" y="4546284"/>
            <a:ext cx="6246379" cy="114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56120" y="31089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02480" y="51663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41920" y="59740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1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9744" y="-100693"/>
            <a:ext cx="5413375" cy="985838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</a:t>
            </a:r>
            <a:r>
              <a:rPr lang="en-US" sz="2800" b="1" dirty="0" smtClean="0"/>
              <a:t>Condition Checking (Cont.)</a:t>
            </a:r>
            <a:endParaRPr lang="en-US" sz="2800" b="1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idx="1"/>
          </p:nvPr>
        </p:nvSpPr>
        <p:spPr>
          <a:xfrm>
            <a:off x="6128501" y="3572"/>
            <a:ext cx="6037072" cy="3633597"/>
          </a:xfrm>
        </p:spPr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2624" y="1066941"/>
            <a:ext cx="4989513" cy="1920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If Then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&lt;This operation can combine multiple conditions at once&gt;</a:t>
            </a:r>
          </a:p>
          <a:p>
            <a:pPr marL="0" indent="0">
              <a:buNone/>
            </a:pPr>
            <a:r>
              <a:rPr lang="en-US" sz="1800" b="1" dirty="0" smtClean="0"/>
              <a:t>Operations -&gt;</a:t>
            </a:r>
            <a:r>
              <a:rPr lang="en-US" sz="1800" b="1" dirty="0" smtClean="0">
                <a:solidFill>
                  <a:srgbClr val="7030A0"/>
                </a:solidFill>
              </a:rPr>
              <a:t> If Then</a:t>
            </a:r>
          </a:p>
          <a:p>
            <a:pPr marL="0" indent="0">
              <a:buNone/>
            </a:pPr>
            <a:r>
              <a:rPr lang="en-US" sz="1800" b="1" dirty="0" smtClean="0"/>
              <a:t>-&gt; Select Object</a:t>
            </a:r>
          </a:p>
          <a:p>
            <a:pPr marL="0" indent="0">
              <a:buNone/>
            </a:pPr>
            <a:r>
              <a:rPr lang="en-US" sz="1800" b="1" dirty="0" smtClean="0"/>
              <a:t>-&gt; Select Condition to check</a:t>
            </a:r>
          </a:p>
          <a:p>
            <a:pPr marL="0" indent="0">
              <a:buNone/>
            </a:pPr>
            <a:r>
              <a:rPr lang="en-US" sz="1800" b="1" dirty="0" smtClean="0"/>
              <a:t>-&gt; Add steps following &lt;If Object&gt;</a:t>
            </a:r>
            <a:endParaRPr lang="en-US" sz="1800" b="1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idx="13"/>
          </p:nvPr>
        </p:nvSpPr>
        <p:spPr>
          <a:xfrm>
            <a:off x="633413" y="3750849"/>
            <a:ext cx="4725989" cy="2911030"/>
          </a:xfrm>
        </p:spPr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3727316"/>
            <a:ext cx="398145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446" y="4687253"/>
            <a:ext cx="638175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0" y="457200"/>
            <a:ext cx="6011156" cy="2891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926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9744" y="-100693"/>
            <a:ext cx="5413375" cy="985838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</a:t>
            </a:r>
            <a:r>
              <a:rPr lang="en-US" sz="2800" b="1" dirty="0" smtClean="0"/>
              <a:t>Condition Checking (Cont.)</a:t>
            </a:r>
            <a:endParaRPr lang="en-US" sz="2800" b="1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idx="1"/>
          </p:nvPr>
        </p:nvSpPr>
        <p:spPr>
          <a:xfrm>
            <a:off x="6154928" y="2213372"/>
            <a:ext cx="6037072" cy="3633597"/>
          </a:xfrm>
        </p:spPr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2624" y="1066941"/>
            <a:ext cx="4989513" cy="1920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Else</a:t>
            </a:r>
          </a:p>
          <a:p>
            <a:pPr marL="0" indent="0">
              <a:buNone/>
            </a:pPr>
            <a:r>
              <a:rPr lang="en-US" sz="1800" b="1" dirty="0" smtClean="0"/>
              <a:t>Operations -&gt;</a:t>
            </a:r>
            <a:r>
              <a:rPr lang="en-US" sz="1800" b="1" dirty="0" smtClean="0">
                <a:solidFill>
                  <a:srgbClr val="7030A0"/>
                </a:solidFill>
              </a:rPr>
              <a:t> Else</a:t>
            </a:r>
          </a:p>
          <a:p>
            <a:pPr marL="0" indent="0">
              <a:buNone/>
            </a:pPr>
            <a:r>
              <a:rPr lang="en-US" sz="1800" b="1" dirty="0" smtClean="0"/>
              <a:t>-&gt; Add steps following &lt;</a:t>
            </a:r>
            <a:r>
              <a:rPr lang="en-US" sz="1800" b="1" dirty="0">
                <a:solidFill>
                  <a:srgbClr val="7030A0"/>
                </a:solidFill>
              </a:rPr>
              <a:t>Else</a:t>
            </a:r>
            <a:r>
              <a:rPr lang="en-US" sz="1800" b="1" dirty="0" smtClean="0"/>
              <a:t>&gt;</a:t>
            </a:r>
            <a:endParaRPr lang="en-US" sz="1800" b="1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idx="13"/>
          </p:nvPr>
        </p:nvSpPr>
        <p:spPr>
          <a:xfrm>
            <a:off x="557213" y="2760249"/>
            <a:ext cx="4725989" cy="2911030"/>
          </a:xfrm>
        </p:spPr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2847022"/>
            <a:ext cx="3560684" cy="265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83717"/>
            <a:ext cx="6039526" cy="2417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20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9744" y="-100693"/>
            <a:ext cx="5413375" cy="985838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</a:t>
            </a:r>
            <a:r>
              <a:rPr lang="en-US" sz="2800" b="1" dirty="0" smtClean="0"/>
              <a:t>Loops</a:t>
            </a:r>
            <a:endParaRPr lang="en-US" sz="2800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2624" y="1066941"/>
            <a:ext cx="4989513" cy="19203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Loops</a:t>
            </a:r>
          </a:p>
          <a:p>
            <a:pPr marL="0" indent="0">
              <a:buNone/>
            </a:pPr>
            <a:r>
              <a:rPr lang="en-US" sz="1800" b="1" dirty="0" smtClean="0"/>
              <a:t>Operations -&gt;</a:t>
            </a:r>
            <a:r>
              <a:rPr lang="en-US" sz="1800" b="1" dirty="0" smtClean="0">
                <a:solidFill>
                  <a:srgbClr val="7030A0"/>
                </a:solidFill>
              </a:rPr>
              <a:t> For Loop</a:t>
            </a:r>
          </a:p>
          <a:p>
            <a:pPr marL="0" indent="0">
              <a:buNone/>
            </a:pPr>
            <a:r>
              <a:rPr lang="en-US" sz="1800" b="1" dirty="0" smtClean="0"/>
              <a:t>-&gt; Add Parameters</a:t>
            </a:r>
          </a:p>
          <a:p>
            <a:pPr marL="0" indent="0">
              <a:buNone/>
            </a:pPr>
            <a:r>
              <a:rPr lang="en-US" sz="1800" b="1" dirty="0" smtClean="0"/>
              <a:t>For( </a:t>
            </a:r>
            <a:r>
              <a:rPr lang="en-US" sz="1800" b="1" dirty="0" err="1" smtClean="0"/>
              <a:t>int</a:t>
            </a:r>
            <a:r>
              <a:rPr lang="en-US" sz="1800" b="1" dirty="0" smtClean="0"/>
              <a:t> I = 0; </a:t>
            </a:r>
            <a:r>
              <a:rPr lang="en-US" sz="1800" b="1" dirty="0" err="1" smtClean="0"/>
              <a:t>i</a:t>
            </a:r>
            <a:r>
              <a:rPr lang="en-US" sz="1800" b="1" dirty="0" smtClean="0"/>
              <a:t>&lt; length; </a:t>
            </a:r>
            <a:r>
              <a:rPr lang="en-US" sz="1800" b="1" dirty="0" err="1" smtClean="0"/>
              <a:t>i</a:t>
            </a:r>
            <a:r>
              <a:rPr lang="en-US" sz="1800" b="1" dirty="0" smtClean="0"/>
              <a:t>++)</a:t>
            </a:r>
          </a:p>
          <a:p>
            <a:pPr marL="0" indent="0">
              <a:buNone/>
            </a:pPr>
            <a:r>
              <a:rPr lang="en-US" sz="1800" b="1" dirty="0" smtClean="0"/>
              <a:t>-&gt; Add inside loop statements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328" y="867728"/>
            <a:ext cx="6524625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520" y="4745355"/>
            <a:ext cx="79248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05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9744" y="-100693"/>
            <a:ext cx="8080376" cy="985838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</a:t>
            </a:r>
            <a:r>
              <a:rPr lang="en-US" sz="2800" b="1" dirty="0" smtClean="0"/>
              <a:t>Customize Object’s Identifier</a:t>
            </a:r>
            <a:endParaRPr lang="en-US" sz="28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" y="1794510"/>
            <a:ext cx="5619750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030" y="1794509"/>
            <a:ext cx="5348480" cy="3848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94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682624" y="204107"/>
            <a:ext cx="9589136" cy="985838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</a:t>
            </a:r>
            <a:r>
              <a:rPr lang="en-US" sz="2800" b="1" dirty="0" smtClean="0"/>
              <a:t>Customize Object’s Identifier (Cont.)</a:t>
            </a:r>
            <a:endParaRPr lang="en-US" sz="2800" b="1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2098"/>
            <a:ext cx="531495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2960" y="1905000"/>
            <a:ext cx="23503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Recommend:</a:t>
            </a:r>
          </a:p>
          <a:p>
            <a:endParaRPr lang="en-US" sz="20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err="1" smtClean="0"/>
              <a:t>idStr</a:t>
            </a:r>
            <a:endParaRPr lang="en-US" sz="20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smtClean="0"/>
              <a:t>Name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err="1" smtClean="0"/>
              <a:t>ObjectIdentifier</a:t>
            </a:r>
            <a:endParaRPr lang="en-US" sz="20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err="1" smtClean="0"/>
              <a:t>tagName</a:t>
            </a:r>
            <a:endParaRPr lang="en-US" sz="2000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smtClean="0"/>
              <a:t>Type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smtClean="0"/>
              <a:t>Value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err="1" smtClean="0"/>
              <a:t>innerText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0589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Keyword Test – Data-Driven</a:t>
            </a:r>
            <a:r>
              <a:rPr lang="en-US" sz="2800" b="1" dirty="0">
                <a:solidFill>
                  <a:schemeClr val="accent4"/>
                </a:solidFill>
              </a:rPr>
              <a:t> Testing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9788" y="1087214"/>
            <a:ext cx="5157787" cy="823912"/>
          </a:xfrm>
        </p:spPr>
        <p:txBody>
          <a:bodyPr/>
          <a:lstStyle/>
          <a:p>
            <a:r>
              <a:rPr lang="en-US" dirty="0" smtClean="0"/>
              <a:t>Select the code block should use for Data-Driven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Enter a new Name for Data Set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83" y="2390666"/>
            <a:ext cx="5029956" cy="3324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469" y="2390666"/>
            <a:ext cx="4927290" cy="3324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57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Keyword Test – </a:t>
            </a:r>
            <a:r>
              <a:rPr lang="en-US" sz="2800" b="1" dirty="0">
                <a:solidFill>
                  <a:schemeClr val="accent4"/>
                </a:solidFill>
              </a:rPr>
              <a:t>Data-Driven </a:t>
            </a:r>
            <a:r>
              <a:rPr lang="en-US" sz="2800" b="1" dirty="0" smtClean="0">
                <a:solidFill>
                  <a:schemeClr val="accent4"/>
                </a:solidFill>
              </a:rPr>
              <a:t>Testing (Cont.)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9788" y="1071974"/>
            <a:ext cx="5157787" cy="823912"/>
          </a:xfrm>
        </p:spPr>
        <p:txBody>
          <a:bodyPr/>
          <a:lstStyle/>
          <a:p>
            <a:r>
              <a:rPr lang="en-US" dirty="0" smtClean="0"/>
              <a:t>Select data file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553200" y="1132934"/>
            <a:ext cx="5183188" cy="823912"/>
          </a:xfrm>
        </p:spPr>
        <p:txBody>
          <a:bodyPr/>
          <a:lstStyle/>
          <a:p>
            <a:r>
              <a:rPr lang="en-US" dirty="0" smtClean="0"/>
              <a:t>Locate to the Data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3" y="2326006"/>
            <a:ext cx="5112630" cy="3007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60" y="2326006"/>
            <a:ext cx="4684395" cy="2788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215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4"/>
                </a:solidFill>
              </a:rPr>
              <a:t>Keyword Test – </a:t>
            </a:r>
            <a:r>
              <a:rPr lang="en-US" sz="2800" b="1" dirty="0">
                <a:solidFill>
                  <a:schemeClr val="accent4"/>
                </a:solidFill>
              </a:rPr>
              <a:t>Data-Driven </a:t>
            </a:r>
            <a:r>
              <a:rPr lang="en-US" sz="2800" b="1" dirty="0" smtClean="0">
                <a:solidFill>
                  <a:schemeClr val="accent4"/>
                </a:solidFill>
              </a:rPr>
              <a:t>Testing (Cont.)</a:t>
            </a:r>
            <a:endParaRPr lang="en-US" sz="2800" b="1" dirty="0">
              <a:solidFill>
                <a:schemeClr val="accent4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9788" y="1071974"/>
            <a:ext cx="5157787" cy="823912"/>
          </a:xfrm>
        </p:spPr>
        <p:txBody>
          <a:bodyPr/>
          <a:lstStyle/>
          <a:p>
            <a:r>
              <a:rPr lang="en-US" dirty="0" smtClean="0"/>
              <a:t>Select Delimiters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>
          <a:xfrm>
            <a:off x="6553200" y="1132934"/>
            <a:ext cx="5183188" cy="823912"/>
          </a:xfrm>
        </p:spPr>
        <p:txBody>
          <a:bodyPr/>
          <a:lstStyle/>
          <a:p>
            <a:r>
              <a:rPr lang="en-US" dirty="0" smtClean="0"/>
              <a:t>Select Record Start/End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28" y="2189798"/>
            <a:ext cx="500062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645" y="2189798"/>
            <a:ext cx="50101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10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AGENDA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630625"/>
              </p:ext>
            </p:extLst>
          </p:nvPr>
        </p:nvGraphicFramePr>
        <p:xfrm>
          <a:off x="2834640" y="1133475"/>
          <a:ext cx="6141720" cy="5043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896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1970404" y="0"/>
            <a:ext cx="9589136" cy="746760"/>
          </a:xfrm>
        </p:spPr>
        <p:txBody>
          <a:bodyPr>
            <a:normAutofit/>
          </a:bodyPr>
          <a:lstStyle/>
          <a:p>
            <a:r>
              <a:rPr lang="en-US" sz="2800" b="1" dirty="0"/>
              <a:t>Keyword Test – </a:t>
            </a:r>
            <a:r>
              <a:rPr lang="en-US" sz="2800" b="1" dirty="0" smtClean="0"/>
              <a:t>Cross Browser Testing</a:t>
            </a:r>
            <a:endParaRPr lang="en-US" sz="28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60" y="1423988"/>
            <a:ext cx="510540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82" y="948690"/>
            <a:ext cx="5578963" cy="1642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" y="3581400"/>
            <a:ext cx="604837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93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 Tests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Open Browsers</a:t>
            </a:r>
          </a:p>
          <a:p>
            <a:pPr marL="457200" lvl="1" indent="0">
              <a:buNone/>
            </a:pPr>
            <a:r>
              <a:rPr lang="en-US" sz="1800" b="1" dirty="0" err="1" smtClean="0">
                <a:solidFill>
                  <a:srgbClr val="2B91AF"/>
                </a:solidFill>
                <a:latin typeface="Courier New"/>
              </a:rPr>
              <a:t>Browsers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.Item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btIExplorer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).Run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();</a:t>
            </a:r>
          </a:p>
          <a:p>
            <a:pPr marL="457200" lvl="1" indent="0">
              <a:buNone/>
            </a:pPr>
            <a:r>
              <a:rPr lang="en-US" sz="1800" b="1" dirty="0" err="1" smtClean="0">
                <a:solidFill>
                  <a:srgbClr val="2B91AF"/>
                </a:solidFill>
                <a:latin typeface="Courier New"/>
              </a:rPr>
              <a:t>Browsers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.Item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btFirefox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Run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urier New"/>
              </a:rPr>
              <a:t>30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457200" lvl="1" indent="0">
              <a:buNone/>
            </a:pPr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Browser Type: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btChrome</a:t>
            </a:r>
            <a:endParaRPr lang="en-US" sz="1800" dirty="0" smtClean="0">
              <a:solidFill>
                <a:srgbClr val="000000"/>
              </a:solidFill>
              <a:latin typeface="Courier New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btEdge</a:t>
            </a:r>
            <a:endParaRPr lang="en-US" sz="1800" dirty="0" smtClean="0">
              <a:solidFill>
                <a:srgbClr val="000000"/>
              </a:solidFill>
              <a:latin typeface="Courier New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btFirefox</a:t>
            </a:r>
            <a:endParaRPr lang="en-US" sz="1800" dirty="0" smtClean="0">
              <a:solidFill>
                <a:srgbClr val="000000"/>
              </a:solidFill>
              <a:latin typeface="Courier New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btExplorer</a:t>
            </a:r>
            <a:endParaRPr lang="en-US" sz="1800" dirty="0" smtClean="0"/>
          </a:p>
          <a:p>
            <a:pPr marL="457200" lvl="1" indent="0">
              <a:buNone/>
            </a:pPr>
            <a:endParaRPr lang="en-US" sz="2800" dirty="0">
              <a:solidFill>
                <a:srgbClr val="000000"/>
              </a:solidFill>
              <a:latin typeface="Courier New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Navigate</a:t>
            </a:r>
          </a:p>
          <a:p>
            <a:pPr marL="457200" lvl="1" indent="0">
              <a:buNone/>
            </a:pPr>
            <a:r>
              <a:rPr lang="en-US" sz="1800" b="1" dirty="0" err="1" smtClean="0">
                <a:solidFill>
                  <a:srgbClr val="2B91AF"/>
                </a:solidFill>
                <a:latin typeface="Courier New"/>
              </a:rPr>
              <a:t>Browsers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.CurrentBrowser.Navigate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"https://google.com"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5676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Locate Elements - &lt;</a:t>
            </a:r>
            <a:r>
              <a:rPr lang="en-US" dirty="0" smtClean="0">
                <a:solidFill>
                  <a:srgbClr val="7030A0"/>
                </a:solidFill>
              </a:rPr>
              <a:t>Find</a:t>
            </a:r>
            <a:r>
              <a:rPr lang="en-US" dirty="0" smtClean="0">
                <a:solidFill>
                  <a:srgbClr val="FF0000"/>
                </a:solidFill>
              </a:rPr>
              <a:t>&gt; method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1800" b="1" dirty="0" smtClean="0">
                <a:latin typeface="Courier New"/>
              </a:rPr>
              <a:t>Example: </a:t>
            </a:r>
            <a:r>
              <a:rPr lang="en-US" sz="1800" b="1" dirty="0" err="1" smtClean="0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).Find(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"</a:t>
            </a:r>
            <a:r>
              <a:rPr lang="en-US" sz="1800" dirty="0" err="1" smtClean="0">
                <a:solidFill>
                  <a:srgbClr val="800000"/>
                </a:solidFill>
                <a:latin typeface="Courier New"/>
              </a:rPr>
              <a:t>idStr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"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"name_3_firstname"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800" dirty="0" smtClean="0">
                <a:solidFill>
                  <a:srgbClr val="0000FF"/>
                </a:solidFill>
                <a:latin typeface="Courier New"/>
              </a:rPr>
              <a:t>1000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800" b="1" dirty="0" smtClean="0">
                <a:solidFill>
                  <a:srgbClr val="000080"/>
                </a:solidFill>
                <a:latin typeface="Courier New"/>
              </a:rPr>
              <a:t>false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457200" lvl="1" indent="0">
              <a:buNone/>
            </a:pPr>
            <a:endParaRPr lang="en-US" sz="1800" dirty="0" smtClean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Parameter: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	Param1&lt;String&gt;: Property Name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400" dirty="0" smtClean="0">
                <a:solidFill>
                  <a:srgbClr val="FF0000"/>
                </a:solidFill>
                <a:latin typeface="Courier New"/>
              </a:rPr>
              <a:t>  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Param2&lt;String&gt;: Property Value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  Param3&lt;Integer&gt;: Search in Depth value (default: 1)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  Param4&lt;Boolean&gt;: Refresh when not found</a:t>
            </a:r>
            <a:endParaRPr lang="en-US" sz="1800" dirty="0">
              <a:solidFill>
                <a:srgbClr val="0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3688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Locate Elements (Cont.) - &lt;</a:t>
            </a:r>
            <a:r>
              <a:rPr lang="en-US" dirty="0" err="1">
                <a:solidFill>
                  <a:srgbClr val="7030A0"/>
                </a:solidFill>
              </a:rPr>
              <a:t>FindChildByXPath</a:t>
            </a:r>
            <a:r>
              <a:rPr lang="en-US" dirty="0" smtClean="0">
                <a:solidFill>
                  <a:srgbClr val="FF0000"/>
                </a:solidFill>
              </a:rPr>
              <a:t>&gt; method</a:t>
            </a:r>
          </a:p>
          <a:p>
            <a:pPr marL="457200" lvl="1" indent="0">
              <a:buNone/>
            </a:pPr>
            <a:r>
              <a:rPr lang="en-US" sz="1800" b="1" dirty="0" smtClean="0">
                <a:latin typeface="Courier New"/>
              </a:rPr>
              <a:t>Example: </a:t>
            </a:r>
            <a:r>
              <a:rPr lang="en-US" sz="1800" b="1" dirty="0" err="1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FindChildByXPath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"//*[@id='name_3_firstname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']"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457200" lvl="1" indent="0">
              <a:buNone/>
            </a:pPr>
            <a:endParaRPr lang="en-US" sz="1800" dirty="0" smtClean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Parameter: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	Param1&lt;String&gt;: The 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xpath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 of element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r>
              <a:rPr lang="en-US" dirty="0">
                <a:solidFill>
                  <a:srgbClr val="FF0000"/>
                </a:solidFill>
              </a:rPr>
              <a:t>Locate Elements (Cont.) - </a:t>
            </a:r>
            <a:r>
              <a:rPr lang="en-US" dirty="0" smtClean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7030A0"/>
                </a:solidFill>
              </a:rPr>
              <a:t>QuerySelector</a:t>
            </a:r>
            <a:r>
              <a:rPr lang="en-US" dirty="0" smtClean="0">
                <a:solidFill>
                  <a:srgbClr val="FF0000"/>
                </a:solidFill>
              </a:rPr>
              <a:t>&gt; </a:t>
            </a:r>
            <a:r>
              <a:rPr lang="en-US" dirty="0">
                <a:solidFill>
                  <a:srgbClr val="FF0000"/>
                </a:solidFill>
              </a:rPr>
              <a:t>method</a:t>
            </a:r>
          </a:p>
          <a:p>
            <a:pPr marL="457200" lvl="1" indent="0">
              <a:buNone/>
            </a:pPr>
            <a:r>
              <a:rPr lang="en-US" sz="1800" b="1" dirty="0">
                <a:latin typeface="Courier New"/>
              </a:rPr>
              <a:t>Example: </a:t>
            </a:r>
            <a:r>
              <a:rPr lang="en-US" sz="1800" b="1" dirty="0" err="1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"http://demoqa.com/registration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/"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.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QuerySelector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"input#name_3_firstname"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;</a:t>
            </a:r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Parameter: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	Param1&lt;String&gt;: The 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css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 selector of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element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>
              <a:solidFill>
                <a:srgbClr val="0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719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TextBox</a:t>
            </a:r>
            <a:r>
              <a:rPr lang="en-US" dirty="0" smtClean="0">
                <a:solidFill>
                  <a:srgbClr val="FF0000"/>
                </a:solidFill>
              </a:rPr>
              <a:t> Control 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SetText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</a:p>
          <a:p>
            <a:pPr lvl="1"/>
            <a:endParaRPr lang="en-US" sz="1400" b="1" dirty="0" smtClean="0">
              <a:latin typeface="Courier New"/>
            </a:endParaRPr>
          </a:p>
          <a:p>
            <a:pPr marL="914400" lvl="2" indent="0">
              <a:buNone/>
            </a:pPr>
            <a:r>
              <a:rPr lang="en-US" sz="1800" b="1" dirty="0" smtClean="0">
                <a:latin typeface="Courier New"/>
              </a:rPr>
              <a:t>Example: </a:t>
            </a:r>
            <a:r>
              <a:rPr lang="en-US" sz="1800" b="1" dirty="0" err="1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FindChildByXPath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"//*[@id='name_3_firstname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']"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SetText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</a:t>
            </a:r>
            <a:r>
              <a:rPr lang="en-US" sz="1800" dirty="0" err="1">
                <a:solidFill>
                  <a:srgbClr val="800000"/>
                </a:solidFill>
                <a:latin typeface="Courier New"/>
              </a:rPr>
              <a:t>phongtrinh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marL="457200" lvl="1" indent="0">
              <a:buNone/>
            </a:pPr>
            <a:endParaRPr lang="en-US" sz="1800" dirty="0" smtClean="0">
              <a:solidFill>
                <a:srgbClr val="000000"/>
              </a:solidFill>
              <a:latin typeface="Courier New"/>
            </a:endParaRPr>
          </a:p>
          <a:p>
            <a:pPr marL="914400" lvl="2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Parameter: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	Param1&lt;String&gt;: The inputted text</a:t>
            </a:r>
          </a:p>
        </p:txBody>
      </p:sp>
    </p:spTree>
    <p:extLst>
      <p:ext uri="{BB962C8B-B14F-4D97-AF65-F5344CB8AC3E}">
        <p14:creationId xmlns:p14="http://schemas.microsoft.com/office/powerpoint/2010/main" val="344569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Radio Button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Click:</a:t>
            </a:r>
            <a:endParaRPr lang="en-US" sz="1400" b="1" dirty="0" smtClean="0">
              <a:latin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</a:rPr>
              <a:t> </a:t>
            </a:r>
            <a:r>
              <a:rPr lang="en-US" sz="1800" b="1" dirty="0" smtClean="0">
                <a:latin typeface="Courier New"/>
              </a:rPr>
              <a:t>   </a:t>
            </a:r>
            <a:r>
              <a:rPr lang="en-US" sz="2000" b="1" dirty="0" smtClean="0">
                <a:latin typeface="Courier New"/>
              </a:rPr>
              <a:t>Example</a:t>
            </a:r>
            <a:r>
              <a:rPr lang="en-US" sz="1800" b="1" dirty="0" smtClean="0">
                <a:latin typeface="Courier New"/>
              </a:rPr>
              <a:t>: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b="1" dirty="0" err="1" smtClean="0">
                <a:solidFill>
                  <a:srgbClr val="000080"/>
                </a:solidFill>
                <a:latin typeface="Courier New"/>
              </a:rPr>
              <a:t>var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singleChkXpath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"//label[text()='Single']/following-sibling::input[1]"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/>
              </a:rPr>
              <a:t>  </a:t>
            </a:r>
            <a:r>
              <a:rPr lang="en-US" sz="1800" b="1" dirty="0" err="1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FindChildByXPath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singleChkXpath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).Click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25699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Checkbox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Select/ De-Select checkbox:</a:t>
            </a:r>
            <a:endParaRPr lang="en-US" sz="1400" b="1" dirty="0" smtClean="0">
              <a:latin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</a:rPr>
              <a:t> </a:t>
            </a:r>
            <a:r>
              <a:rPr lang="en-US" sz="1800" b="1" dirty="0" smtClean="0">
                <a:latin typeface="Courier New"/>
              </a:rPr>
              <a:t>   </a:t>
            </a:r>
            <a:r>
              <a:rPr lang="en-US" sz="2000" b="1" dirty="0" smtClean="0">
                <a:latin typeface="Courier New"/>
              </a:rPr>
              <a:t>Example</a:t>
            </a:r>
            <a:r>
              <a:rPr lang="en-US" sz="1800" b="1" dirty="0" smtClean="0">
                <a:latin typeface="Courier New"/>
              </a:rPr>
              <a:t>: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b="1" dirty="0" err="1" smtClean="0">
                <a:solidFill>
                  <a:srgbClr val="000080"/>
                </a:solidFill>
                <a:latin typeface="Courier New"/>
              </a:rPr>
              <a:t>var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danceChkXpath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"//label[text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()=‘Dance']/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following-sibling::input[1]"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sz="1800" i="1" dirty="0">
                <a:solidFill>
                  <a:srgbClr val="008000"/>
                </a:solidFill>
                <a:latin typeface="Courier New"/>
              </a:rPr>
              <a:t>// Select the checkbox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1" dirty="0" err="1" smtClean="0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FindChildByXPath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danceChkXpath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ClickChecked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true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457200" lvl="1" indent="0">
              <a:buNone/>
            </a:pPr>
            <a:r>
              <a:rPr lang="en-US" sz="1800" i="1" dirty="0">
                <a:solidFill>
                  <a:srgbClr val="008000"/>
                </a:solidFill>
                <a:latin typeface="Courier New"/>
              </a:rPr>
              <a:t>// </a:t>
            </a:r>
            <a:r>
              <a:rPr lang="en-US" sz="1800" i="1" dirty="0" smtClean="0">
                <a:solidFill>
                  <a:srgbClr val="008000"/>
                </a:solidFill>
                <a:latin typeface="Courier New"/>
              </a:rPr>
              <a:t>De-Select </a:t>
            </a:r>
            <a:r>
              <a:rPr lang="en-US" sz="1800" i="1" dirty="0">
                <a:solidFill>
                  <a:srgbClr val="008000"/>
                </a:solidFill>
                <a:latin typeface="Courier New"/>
              </a:rPr>
              <a:t>the checkbox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b="1" dirty="0" err="1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FindChildByXPath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danceChkXpath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 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ClickChecked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b="1" dirty="0" smtClean="0">
                <a:solidFill>
                  <a:srgbClr val="000080"/>
                </a:solidFill>
                <a:latin typeface="Courier New"/>
              </a:rPr>
              <a:t>false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);</a:t>
            </a:r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endParaRPr lang="en-US" sz="1800" dirty="0" smtClean="0">
              <a:solidFill>
                <a:srgbClr val="0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168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Checkbox (Cont.)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Get Checkbox’s status:</a:t>
            </a:r>
            <a:endParaRPr lang="en-US" sz="1400" b="1" dirty="0" smtClean="0">
              <a:latin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</a:rPr>
              <a:t> </a:t>
            </a:r>
            <a:r>
              <a:rPr lang="en-US" sz="1800" b="1" dirty="0" smtClean="0">
                <a:latin typeface="Courier New"/>
              </a:rPr>
              <a:t>   </a:t>
            </a:r>
            <a:r>
              <a:rPr lang="en-US" sz="2000" b="1" dirty="0" smtClean="0">
                <a:latin typeface="Courier New"/>
              </a:rPr>
              <a:t>Example</a:t>
            </a:r>
            <a:r>
              <a:rPr lang="en-US" sz="1800" b="1" dirty="0" smtClean="0">
                <a:latin typeface="Courier New"/>
              </a:rPr>
              <a:t>: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b="1" dirty="0" err="1" smtClean="0">
                <a:solidFill>
                  <a:srgbClr val="000080"/>
                </a:solidFill>
                <a:latin typeface="Courier New"/>
              </a:rPr>
              <a:t>var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danceChkXpath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= 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"//label[text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()=‘Dance']/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following-sibling::input[1]"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marL="457200" lvl="1" indent="0">
              <a:buNone/>
            </a:pPr>
            <a:endParaRPr lang="en-US" sz="1800" b="1" dirty="0" smtClean="0">
              <a:solidFill>
                <a:srgbClr val="2B91AF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b="1" dirty="0" err="1">
                <a:solidFill>
                  <a:srgbClr val="000080"/>
                </a:solidFill>
                <a:latin typeface="Courier New"/>
              </a:rPr>
              <a:t>var</a:t>
            </a:r>
            <a:r>
              <a:rPr lang="en-US" sz="1800" b="1" dirty="0" smtClean="0">
                <a:solidFill>
                  <a:srgbClr val="2B91AF"/>
                </a:solidFill>
                <a:latin typeface="Courier New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status</a:t>
            </a:r>
            <a:r>
              <a:rPr lang="en-US" sz="1800" b="1" dirty="0" smtClean="0">
                <a:solidFill>
                  <a:srgbClr val="2B91AF"/>
                </a:solidFill>
                <a:latin typeface="Courier New"/>
              </a:rPr>
              <a:t> = </a:t>
            </a:r>
            <a:r>
              <a:rPr lang="en-US" sz="1800" b="1" dirty="0" err="1" smtClean="0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FindChildByXPath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danceChkXpath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).checked;</a:t>
            </a:r>
          </a:p>
          <a:p>
            <a:pPr marL="457200" lvl="1" indent="0">
              <a:buNone/>
            </a:pPr>
            <a:endParaRPr lang="en-US" sz="1800" dirty="0" smtClean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Status = True or False &lt;Boolean&gt;</a:t>
            </a:r>
          </a:p>
        </p:txBody>
      </p:sp>
    </p:spTree>
    <p:extLst>
      <p:ext uri="{BB962C8B-B14F-4D97-AF65-F5344CB8AC3E}">
        <p14:creationId xmlns:p14="http://schemas.microsoft.com/office/powerpoint/2010/main" val="106332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Dropdown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Select An Item:</a:t>
            </a:r>
            <a:endParaRPr lang="en-US" sz="1400" b="1" dirty="0" smtClean="0">
              <a:latin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</a:rPr>
              <a:t> </a:t>
            </a:r>
            <a:r>
              <a:rPr lang="en-US" sz="1800" b="1" dirty="0" smtClean="0">
                <a:latin typeface="Courier New"/>
              </a:rPr>
              <a:t>   </a:t>
            </a:r>
            <a:r>
              <a:rPr lang="en-US" sz="2000" b="1" dirty="0" smtClean="0">
                <a:latin typeface="Courier New"/>
              </a:rPr>
              <a:t>Example</a:t>
            </a:r>
            <a:r>
              <a:rPr lang="en-US" sz="1800" b="1" dirty="0" smtClean="0">
                <a:latin typeface="Courier New"/>
              </a:rPr>
              <a:t>: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i="1" dirty="0" smtClean="0">
                <a:solidFill>
                  <a:srgbClr val="008000"/>
                </a:solidFill>
                <a:latin typeface="Courier New"/>
              </a:rPr>
              <a:t>// </a:t>
            </a:r>
            <a:r>
              <a:rPr lang="en-US" sz="1800" i="1" dirty="0">
                <a:solidFill>
                  <a:srgbClr val="008000"/>
                </a:solidFill>
                <a:latin typeface="Courier New"/>
              </a:rPr>
              <a:t>Select </a:t>
            </a:r>
            <a:r>
              <a:rPr lang="en-US" sz="1800" i="1" dirty="0" smtClean="0">
                <a:solidFill>
                  <a:srgbClr val="008000"/>
                </a:solidFill>
                <a:latin typeface="Courier New"/>
              </a:rPr>
              <a:t>by Value </a:t>
            </a:r>
            <a:r>
              <a:rPr lang="en-US" sz="1800" b="1" dirty="0" err="1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).Find(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</a:t>
            </a:r>
            <a:r>
              <a:rPr lang="en-US" sz="1800" dirty="0" err="1">
                <a:solidFill>
                  <a:srgbClr val="800000"/>
                </a:solidFill>
                <a:latin typeface="Courier New"/>
              </a:rPr>
              <a:t>idStr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	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"dropdown_7"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urier New"/>
              </a:rPr>
              <a:t>10000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false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ClickItem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"Albania"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);</a:t>
            </a:r>
            <a:endParaRPr lang="en-US" sz="1800" dirty="0" smtClean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i="1" dirty="0" smtClean="0">
                <a:solidFill>
                  <a:srgbClr val="008000"/>
                </a:solidFill>
                <a:latin typeface="Courier New"/>
              </a:rPr>
              <a:t>// Select by Index</a:t>
            </a:r>
          </a:p>
          <a:p>
            <a:pPr marL="457200" lvl="1" indent="0">
              <a:buNone/>
            </a:pPr>
            <a:r>
              <a:rPr lang="en-US" sz="1800" b="1" dirty="0" err="1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).Find(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</a:t>
            </a:r>
            <a:r>
              <a:rPr lang="en-US" sz="1800" dirty="0" err="1">
                <a:solidFill>
                  <a:srgbClr val="800000"/>
                </a:solidFill>
                <a:latin typeface="Courier New"/>
              </a:rPr>
              <a:t>idStr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	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"dropdown_7"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800" dirty="0">
                <a:solidFill>
                  <a:srgbClr val="0000FF"/>
                </a:solidFill>
                <a:latin typeface="Courier New"/>
              </a:rPr>
              <a:t>10000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800" b="1" dirty="0">
                <a:solidFill>
                  <a:srgbClr val="000080"/>
                </a:solidFill>
                <a:latin typeface="Courier New"/>
              </a:rPr>
              <a:t>false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 err="1" smtClean="0">
                <a:solidFill>
                  <a:srgbClr val="000000"/>
                </a:solidFill>
                <a:latin typeface="Courier New"/>
              </a:rPr>
              <a:t>ClickItem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3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);</a:t>
            </a:r>
            <a:endParaRPr lang="en-US" sz="1800" dirty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endParaRPr lang="en-US" sz="1800" dirty="0" smtClean="0">
              <a:solidFill>
                <a:srgbClr val="0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3056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spc="-1" dirty="0" smtClean="0">
                <a:solidFill>
                  <a:srgbClr val="E21A2D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Introduction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9080" y="899160"/>
            <a:ext cx="121644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A product of </a:t>
            </a:r>
            <a:r>
              <a:rPr lang="en-US" b="1" dirty="0" err="1" smtClean="0"/>
              <a:t>SmartBear</a:t>
            </a:r>
            <a:r>
              <a:rPr lang="en-US" b="1" dirty="0" smtClean="0"/>
              <a:t> Ltd.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It’s a charged tool with 1 month free trial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An </a:t>
            </a:r>
            <a:r>
              <a:rPr lang="en-US" b="1" dirty="0"/>
              <a:t>automated testing environment for a wide range of application types and </a:t>
            </a:r>
            <a:r>
              <a:rPr lang="en-US" b="1" dirty="0" smtClean="0"/>
              <a:t>technologies: 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Windows, .NET, WPF, Visual C++, Visual Basic, Delphi, C++Builder, </a:t>
            </a:r>
          </a:p>
          <a:p>
            <a:r>
              <a:rPr lang="en-US" b="1" dirty="0" smtClean="0"/>
              <a:t>    Java Web </a:t>
            </a:r>
            <a:r>
              <a:rPr lang="en-US" b="1" dirty="0"/>
              <a:t>applications and </a:t>
            </a:r>
            <a:r>
              <a:rPr lang="en-US" b="1" dirty="0" smtClean="0"/>
              <a:t>services</a:t>
            </a:r>
          </a:p>
          <a:p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Functional and Unit Testing</a:t>
            </a:r>
          </a:p>
          <a:p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Support </a:t>
            </a:r>
            <a:r>
              <a:rPr lang="en-US" b="1" dirty="0"/>
              <a:t>for daily regression testing </a:t>
            </a:r>
            <a:r>
              <a:rPr lang="en-US" b="1" dirty="0" smtClean="0"/>
              <a:t>with : </a:t>
            </a:r>
            <a:r>
              <a:rPr lang="en-US" b="1" dirty="0"/>
              <a:t>data-driven testing, distributed </a:t>
            </a:r>
            <a:r>
              <a:rPr lang="en-US" b="1" dirty="0" smtClean="0"/>
              <a:t>testing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/>
              <a:t>Create </a:t>
            </a:r>
            <a:r>
              <a:rPr lang="en-US" b="1" dirty="0"/>
              <a:t>tests by recording them or editing test commands in </a:t>
            </a:r>
            <a:r>
              <a:rPr lang="en-US" b="1" dirty="0" err="1"/>
              <a:t>TestComplete</a:t>
            </a:r>
            <a:r>
              <a:rPr lang="en-US" b="1" dirty="0"/>
              <a:t> panels and </a:t>
            </a:r>
            <a:r>
              <a:rPr lang="en-US" b="1" dirty="0" smtClean="0"/>
              <a:t>editors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/>
              <a:t>TestComplete</a:t>
            </a:r>
            <a:r>
              <a:rPr lang="en-US" b="1" dirty="0"/>
              <a:t> recognizes objects and controls in tested applications and </a:t>
            </a:r>
            <a:endParaRPr lang="en-US" b="1" dirty="0" smtClean="0"/>
          </a:p>
          <a:p>
            <a:r>
              <a:rPr lang="en-US" b="1" dirty="0" smtClean="0"/>
              <a:t>     offers </a:t>
            </a:r>
            <a:r>
              <a:rPr lang="en-US" b="1" dirty="0"/>
              <a:t>special commands for simulating user actions with </a:t>
            </a:r>
            <a:r>
              <a:rPr lang="en-US" b="1" dirty="0" smtClean="0"/>
              <a:t>them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err="1" smtClean="0"/>
              <a:t>TestComplete</a:t>
            </a:r>
            <a:r>
              <a:rPr lang="en-US" b="1" dirty="0"/>
              <a:t> offers specific checkpoints that let you easily verify the application state during the test run.</a:t>
            </a:r>
          </a:p>
        </p:txBody>
      </p:sp>
    </p:spTree>
    <p:extLst>
      <p:ext uri="{BB962C8B-B14F-4D97-AF65-F5344CB8AC3E}">
        <p14:creationId xmlns:p14="http://schemas.microsoft.com/office/powerpoint/2010/main" val="271366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133061"/>
            <a:ext cx="11887200" cy="50439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Dropdown (Cont.)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Clr>
                <a:srgbClr val="6D829F"/>
              </a:buClr>
              <a:buNone/>
            </a:pPr>
            <a:r>
              <a:rPr lang="en-US" sz="2000" b="1" dirty="0" err="1">
                <a:solidFill>
                  <a:srgbClr val="000080"/>
                </a:solidFill>
                <a:latin typeface="Courier New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 country = </a:t>
            </a:r>
            <a:r>
              <a:rPr lang="en-US" sz="2000" b="1" dirty="0" err="1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2000" dirty="0" err="1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2000" dirty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2000" dirty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).Find(</a:t>
            </a:r>
            <a:r>
              <a:rPr lang="en-US" sz="2000" dirty="0">
                <a:solidFill>
                  <a:srgbClr val="800000"/>
                </a:solidFill>
                <a:latin typeface="Courier New"/>
              </a:rPr>
              <a:t>"</a:t>
            </a:r>
            <a:r>
              <a:rPr lang="en-US" sz="2000" dirty="0" err="1">
                <a:solidFill>
                  <a:srgbClr val="800000"/>
                </a:solidFill>
                <a:latin typeface="Courier New"/>
              </a:rPr>
              <a:t>idStr</a:t>
            </a:r>
            <a:r>
              <a:rPr lang="en-US" sz="2000" dirty="0">
                <a:solidFill>
                  <a:srgbClr val="800000"/>
                </a:solidFill>
                <a:latin typeface="Courier New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2000" dirty="0">
                <a:solidFill>
                  <a:srgbClr val="800000"/>
                </a:solidFill>
                <a:latin typeface="Courier New"/>
              </a:rPr>
              <a:t>"dropdown_7"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urier New"/>
              </a:rPr>
              <a:t>10000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2000" b="1" dirty="0">
                <a:solidFill>
                  <a:srgbClr val="000080"/>
                </a:solidFill>
                <a:latin typeface="Courier New"/>
              </a:rPr>
              <a:t>false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457200" lvl="1" indent="0">
              <a:buClr>
                <a:srgbClr val="6D829F"/>
              </a:buClr>
              <a:buNone/>
            </a:pPr>
            <a:endParaRPr lang="en-US" sz="2000" dirty="0" smtClean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Clr>
                <a:srgbClr val="6D829F"/>
              </a:buClr>
              <a:buNone/>
            </a:pPr>
            <a:r>
              <a:rPr lang="en-US" sz="2000" i="1" dirty="0">
                <a:solidFill>
                  <a:srgbClr val="008000"/>
                </a:solidFill>
                <a:latin typeface="Courier New"/>
              </a:rPr>
              <a:t>// Count item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000" b="1" dirty="0" err="1" smtClean="0">
                <a:solidFill>
                  <a:srgbClr val="000080"/>
                </a:solidFill>
                <a:latin typeface="Courier New"/>
              </a:rPr>
              <a:t>var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count = </a:t>
            </a:r>
            <a:r>
              <a:rPr lang="en-US" sz="2000" dirty="0" err="1">
                <a:solidFill>
                  <a:srgbClr val="000000"/>
                </a:solidFill>
                <a:latin typeface="Courier New"/>
              </a:rPr>
              <a:t>country.wItemCount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sz="2000" b="1" dirty="0" err="1">
                <a:solidFill>
                  <a:srgbClr val="2B91AF"/>
                </a:solidFill>
                <a:latin typeface="Courier New"/>
              </a:rPr>
              <a:t>Log</a:t>
            </a:r>
            <a:r>
              <a:rPr lang="en-US" sz="2000" dirty="0" err="1">
                <a:solidFill>
                  <a:srgbClr val="000000"/>
                </a:solidFill>
                <a:latin typeface="Courier New"/>
              </a:rPr>
              <a:t>.Message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(count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2000" i="1" dirty="0">
                <a:solidFill>
                  <a:srgbClr val="008000"/>
                </a:solidFill>
                <a:latin typeface="Courier New"/>
              </a:rPr>
              <a:t>// Get the selected item</a:t>
            </a:r>
          </a:p>
          <a:p>
            <a:pPr marL="457200" lvl="1" indent="0">
              <a:buNone/>
            </a:pPr>
            <a:r>
              <a:rPr lang="en-US" sz="2000" b="1" dirty="0" err="1" smtClean="0">
                <a:solidFill>
                  <a:srgbClr val="000080"/>
                </a:solidFill>
                <a:latin typeface="Courier New"/>
              </a:rPr>
              <a:t>var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/>
              </a:rPr>
              <a:t>selectedItem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/>
              </a:rPr>
              <a:t>country.wText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;</a:t>
            </a:r>
          </a:p>
          <a:p>
            <a:pPr marL="457200" lvl="1" indent="0">
              <a:buNone/>
            </a:pPr>
            <a:r>
              <a:rPr lang="en-US" sz="2000" b="1" dirty="0" err="1" smtClean="0">
                <a:solidFill>
                  <a:srgbClr val="2B91AF"/>
                </a:solidFill>
                <a:latin typeface="Courier New"/>
              </a:rPr>
              <a:t>Log</a:t>
            </a:r>
            <a:r>
              <a:rPr lang="en-US" sz="2000" dirty="0" err="1" smtClean="0">
                <a:solidFill>
                  <a:srgbClr val="000000"/>
                </a:solidFill>
                <a:latin typeface="Courier New"/>
              </a:rPr>
              <a:t>.Message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Courier New"/>
              </a:rPr>
              <a:t>selectedItem</a:t>
            </a:r>
            <a:r>
              <a:rPr lang="en-US" sz="2000" dirty="0">
                <a:solidFill>
                  <a:srgbClr val="000000"/>
                </a:solidFill>
                <a:latin typeface="Courier New"/>
              </a:rPr>
              <a:t>);</a:t>
            </a:r>
            <a:endParaRPr lang="en-US" sz="2000" dirty="0" smtClean="0">
              <a:solidFill>
                <a:srgbClr val="0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1314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Button / Link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Click:</a:t>
            </a:r>
            <a:endParaRPr lang="en-US" sz="1400" b="1" dirty="0" smtClean="0">
              <a:latin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</a:rPr>
              <a:t> </a:t>
            </a:r>
            <a:r>
              <a:rPr lang="en-US" sz="1800" b="1" dirty="0" smtClean="0">
                <a:latin typeface="Courier New"/>
              </a:rPr>
              <a:t>   </a:t>
            </a:r>
            <a:r>
              <a:rPr lang="en-US" sz="2000" b="1" dirty="0" smtClean="0">
                <a:latin typeface="Courier New"/>
              </a:rPr>
              <a:t>Example</a:t>
            </a:r>
            <a:r>
              <a:rPr lang="en-US" sz="1800" b="1" dirty="0" smtClean="0">
                <a:latin typeface="Courier New"/>
              </a:rPr>
              <a:t>: </a:t>
            </a:r>
            <a:r>
              <a:rPr lang="en-US" dirty="0">
                <a:solidFill>
                  <a:srgbClr val="000000"/>
                </a:solidFill>
                <a:latin typeface="Courier New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sz="1800" b="1" dirty="0" err="1">
                <a:solidFill>
                  <a:srgbClr val="2B91AF"/>
                </a:solidFill>
                <a:latin typeface="Courier New"/>
              </a:rPr>
              <a:t>Sys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.Browser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"*"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).Page(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"http://demoqa.com/registration/"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).</a:t>
            </a:r>
            <a:r>
              <a:rPr lang="en-US" sz="1800" dirty="0" err="1">
                <a:solidFill>
                  <a:srgbClr val="000000"/>
                </a:solidFill>
                <a:latin typeface="Courier New"/>
              </a:rPr>
              <a:t>FindChildByXPath</a:t>
            </a:r>
            <a:r>
              <a:rPr lang="en-US" sz="18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1800" dirty="0">
                <a:solidFill>
                  <a:srgbClr val="800000"/>
                </a:solidFill>
                <a:latin typeface="Courier New"/>
              </a:rPr>
              <a:t>"//input[@name='</a:t>
            </a:r>
            <a:r>
              <a:rPr lang="en-US" sz="1800" dirty="0" err="1">
                <a:solidFill>
                  <a:srgbClr val="800000"/>
                </a:solidFill>
                <a:latin typeface="Courier New"/>
              </a:rPr>
              <a:t>pie_submit</a:t>
            </a:r>
            <a:r>
              <a:rPr lang="en-US" sz="1800" dirty="0" smtClean="0">
                <a:solidFill>
                  <a:srgbClr val="800000"/>
                </a:solidFill>
                <a:latin typeface="Courier New"/>
              </a:rPr>
              <a:t>']"</a:t>
            </a:r>
            <a:r>
              <a:rPr lang="en-US" sz="1800" dirty="0" smtClean="0">
                <a:solidFill>
                  <a:srgbClr val="000000"/>
                </a:solidFill>
                <a:latin typeface="Courier New"/>
              </a:rPr>
              <a:t>).Click();</a:t>
            </a:r>
          </a:p>
        </p:txBody>
      </p:sp>
    </p:spTree>
    <p:extLst>
      <p:ext uri="{BB962C8B-B14F-4D97-AF65-F5344CB8AC3E}">
        <p14:creationId xmlns:p14="http://schemas.microsoft.com/office/powerpoint/2010/main" val="343159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Checkpoints</a:t>
            </a:r>
          </a:p>
          <a:p>
            <a:pPr marL="0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Systax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sz="1600" b="1" dirty="0" err="1" smtClean="0">
                <a:solidFill>
                  <a:srgbClr val="2B91AF"/>
                </a:solidFill>
                <a:latin typeface="Courier New"/>
              </a:rPr>
              <a:t>aqObject</a:t>
            </a:r>
            <a:r>
              <a:rPr lang="en-US" sz="1600" dirty="0" err="1" smtClean="0">
                <a:solidFill>
                  <a:srgbClr val="000000"/>
                </a:solidFill>
                <a:latin typeface="Courier New"/>
              </a:rPr>
              <a:t>.CheckProperty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(object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property, condition,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expectValue</a:t>
            </a:r>
            <a:r>
              <a:rPr lang="en-US" sz="1600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 New"/>
              </a:rPr>
              <a:t>isSensitive</a:t>
            </a:r>
            <a:r>
              <a:rPr lang="en-US" sz="1600" dirty="0" smtClean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457200" lvl="1" indent="0">
              <a:buNone/>
            </a:pPr>
            <a:endParaRPr lang="en-US" sz="1600" dirty="0">
              <a:solidFill>
                <a:srgbClr val="000000"/>
              </a:solidFill>
              <a:latin typeface="Courier New"/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rgbClr val="FF0000"/>
                </a:solidFill>
              </a:rPr>
              <a:t>Params</a:t>
            </a:r>
            <a:r>
              <a:rPr lang="en-US" dirty="0" smtClean="0">
                <a:solidFill>
                  <a:srgbClr val="FF0000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Param1: object &lt;Object&gt;: The checked element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Param2: property&lt;String&gt;: The checked property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Param3: condition&lt;Integer&gt;: The checking condition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cmpEqual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/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cmpNotEqual</a:t>
            </a:r>
            <a:endParaRPr lang="en-US" sz="1400" dirty="0">
              <a:solidFill>
                <a:srgbClr val="000000"/>
              </a:solidFill>
              <a:latin typeface="Courier New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cmpContains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/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cmpNotContains</a:t>
            </a:r>
            <a:endParaRPr lang="en-US" sz="1400" dirty="0">
              <a:solidFill>
                <a:srgbClr val="000000"/>
              </a:solidFill>
              <a:latin typeface="Courier New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cmpStartsWith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/ </a:t>
            </a: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cmpEndsWith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	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Courier New"/>
              </a:rPr>
              <a:t>cmpIn</a:t>
            </a:r>
            <a:r>
              <a:rPr lang="en-US" sz="1400" dirty="0">
                <a:solidFill>
                  <a:srgbClr val="000000"/>
                </a:solidFill>
                <a:latin typeface="Courier New"/>
              </a:rPr>
              <a:t> / </a:t>
            </a:r>
            <a:r>
              <a:rPr lang="en-US" sz="1400" dirty="0" err="1" smtClean="0">
                <a:solidFill>
                  <a:srgbClr val="000000"/>
                </a:solidFill>
                <a:latin typeface="Courier New"/>
              </a:rPr>
              <a:t>cmpNotIn</a:t>
            </a:r>
            <a:endParaRPr lang="en-US" sz="18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Param4: </a:t>
            </a:r>
            <a:r>
              <a:rPr lang="en-US" sz="1800" dirty="0" err="1" smtClean="0"/>
              <a:t>expectValue</a:t>
            </a:r>
            <a:r>
              <a:rPr lang="en-US" sz="1800" dirty="0" smtClean="0"/>
              <a:t> &lt;String, Integer&gt;: The expected value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Param5: </a:t>
            </a:r>
            <a:r>
              <a:rPr lang="en-US" sz="1800" dirty="0" err="1" smtClean="0"/>
              <a:t>isCasensitive</a:t>
            </a:r>
            <a:r>
              <a:rPr lang="en-US" sz="1800" dirty="0" smtClean="0"/>
              <a:t> &lt;Boolean&gt;: Accept sensitive case or not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1718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Script Tests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898333"/>
            <a:ext cx="5157787" cy="823912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7008812" y="1986374"/>
            <a:ext cx="5183188" cy="823912"/>
          </a:xfrm>
        </p:spPr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7525"/>
            <a:ext cx="62674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838200" y="1133061"/>
            <a:ext cx="10515600" cy="61953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Checkpoints (Cont.)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3057525"/>
            <a:ext cx="46101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8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Integration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838200" y="1133061"/>
            <a:ext cx="10515600" cy="526773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Source Control System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/>
              <a:t>SVN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err="1" smtClean="0"/>
              <a:t>Git</a:t>
            </a:r>
            <a:endParaRPr lang="en-US" sz="2400" dirty="0" smtClean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/>
              <a:t>Mercurial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 smtClean="0"/>
              <a:t>TFS</a:t>
            </a:r>
          </a:p>
          <a:p>
            <a:pPr lvl="1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Issue-Tracking System</a:t>
            </a:r>
          </a:p>
          <a:p>
            <a:pPr marL="742950" lvl="1" indent="-285750" fontAlgn="base">
              <a:buFont typeface="Wingdings" panose="05000000000000000000" pitchFamily="2" charset="2"/>
              <a:buChar char="ü"/>
            </a:pPr>
            <a:r>
              <a:rPr lang="en-US" sz="2400" dirty="0" err="1"/>
              <a:t>Axosoft</a:t>
            </a:r>
            <a:r>
              <a:rPr lang="en-US" sz="2400" dirty="0"/>
              <a:t> </a:t>
            </a:r>
            <a:r>
              <a:rPr lang="en-US" sz="2400" dirty="0" err="1"/>
              <a:t>OnTime</a:t>
            </a:r>
            <a:endParaRPr lang="en-US" sz="2400" dirty="0"/>
          </a:p>
          <a:p>
            <a:pPr marL="742950" lvl="1" indent="-285750" fontAlgn="base">
              <a:buFont typeface="Wingdings" panose="05000000000000000000" pitchFamily="2" charset="2"/>
              <a:buChar char="ü"/>
            </a:pPr>
            <a:r>
              <a:rPr lang="en-US" sz="2400" dirty="0" err="1"/>
              <a:t>Atlassian</a:t>
            </a:r>
            <a:r>
              <a:rPr lang="en-US" sz="2400" dirty="0"/>
              <a:t> JIRA</a:t>
            </a:r>
          </a:p>
          <a:p>
            <a:pPr marL="742950" lvl="1" indent="-285750" fontAlgn="base">
              <a:buFont typeface="Wingdings" panose="05000000000000000000" pitchFamily="2" charset="2"/>
              <a:buChar char="ü"/>
            </a:pPr>
            <a:r>
              <a:rPr lang="en-US" sz="2400" dirty="0"/>
              <a:t>Mozilla Bugzilla</a:t>
            </a:r>
          </a:p>
          <a:p>
            <a:pPr marL="742950" lvl="1" indent="-285750" fontAlgn="base">
              <a:buFont typeface="Wingdings" panose="05000000000000000000" pitchFamily="2" charset="2"/>
              <a:buChar char="ü"/>
            </a:pPr>
            <a:r>
              <a:rPr lang="en-US" sz="2400" dirty="0" err="1"/>
              <a:t>SmartBear</a:t>
            </a:r>
            <a:r>
              <a:rPr lang="en-US" sz="2400" dirty="0"/>
              <a:t> </a:t>
            </a:r>
            <a:r>
              <a:rPr lang="en-US" sz="2400" dirty="0" err="1"/>
              <a:t>QAComplete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3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Integration (Cont.)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838200" y="1133061"/>
            <a:ext cx="10515600" cy="526773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Microsoft Visual Studio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0" dirty="0"/>
              <a:t>Run unit tests created with Visual Studio as part of your </a:t>
            </a:r>
            <a:r>
              <a:rPr lang="en-US" sz="2400" b="0" dirty="0" err="1"/>
              <a:t>TestComplete</a:t>
            </a:r>
            <a:r>
              <a:rPr lang="en-US" sz="2400" b="0" dirty="0"/>
              <a:t> </a:t>
            </a:r>
            <a:r>
              <a:rPr lang="en-US" sz="2400" b="0" dirty="0"/>
              <a:t>projects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0" dirty="0"/>
              <a:t>Run </a:t>
            </a:r>
            <a:r>
              <a:rPr lang="en-US" sz="2400" b="0" dirty="0" err="1"/>
              <a:t>TestComplete</a:t>
            </a:r>
            <a:r>
              <a:rPr lang="en-US" sz="2400" b="0" dirty="0"/>
              <a:t> tests directly from your </a:t>
            </a:r>
            <a:r>
              <a:rPr lang="en-US" sz="2400" b="0" dirty="0" err="1"/>
              <a:t>MSBuild</a:t>
            </a:r>
            <a:r>
              <a:rPr lang="en-US" sz="2400" b="0" dirty="0"/>
              <a:t> projects</a:t>
            </a:r>
            <a:endParaRPr lang="en-US" sz="2400" b="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0" dirty="0"/>
              <a:t>Integrate </a:t>
            </a:r>
            <a:r>
              <a:rPr lang="en-US" sz="2400" b="0" dirty="0" err="1"/>
              <a:t>TestComplete</a:t>
            </a:r>
            <a:r>
              <a:rPr lang="en-US" sz="2400" b="0" dirty="0"/>
              <a:t> tests into your Visual Studio test projects and include them in your application's lifecycle managed by Visual Studio and Team Foundation </a:t>
            </a:r>
            <a:r>
              <a:rPr lang="en-US" sz="2400" b="0" dirty="0" smtClean="0"/>
              <a:t>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CI tools</a:t>
            </a:r>
            <a:endParaRPr lang="en-US" dirty="0">
              <a:solidFill>
                <a:srgbClr val="FF0000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0" dirty="0" smtClean="0"/>
              <a:t>Jenkins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0" dirty="0" smtClean="0"/>
              <a:t>Bamboo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b="0" dirty="0" smtClean="0"/>
              <a:t>VSTS</a:t>
            </a:r>
            <a:endParaRPr lang="en-US" sz="24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>
                <a:solidFill>
                  <a:srgbClr val="C00000"/>
                </a:solidFill>
              </a:rPr>
              <a:t>Reference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970895"/>
            <a:ext cx="10383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i="1" spc="-1" dirty="0" err="1" smtClean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SmartBear</a:t>
            </a:r>
            <a:r>
              <a:rPr lang="en-US" sz="2000" b="1" i="1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Documentation: </a:t>
            </a: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https://support.smartbear.com/testcomplete/docs/</a:t>
            </a:r>
            <a:endParaRPr lang="en-US" sz="2000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5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TestComplete</a:t>
            </a:r>
            <a:r>
              <a:rPr lang="en-US" dirty="0" smtClean="0"/>
              <a:t> Supports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idx="12"/>
          </p:nvPr>
        </p:nvSpPr>
        <p:spPr>
          <a:xfrm>
            <a:off x="6065520" y="3352800"/>
            <a:ext cx="2392680" cy="3401568"/>
          </a:xfrm>
        </p:spPr>
      </p:sp>
      <p:pic>
        <p:nvPicPr>
          <p:cNvPr id="1031" name="Picture 7" descr="Image result for testcomplete supported platfor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2" y="1707832"/>
            <a:ext cx="5388836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" y="4812030"/>
            <a:ext cx="5220018" cy="1131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Picture Placeholder 10"/>
          <p:cNvSpPr>
            <a:spLocks noGrp="1"/>
          </p:cNvSpPr>
          <p:nvPr>
            <p:ph type="pic" idx="11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/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241" y="121920"/>
            <a:ext cx="5893118" cy="304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459" y="3413760"/>
            <a:ext cx="3390900" cy="318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60" y="3428999"/>
            <a:ext cx="2118359" cy="3273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465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User Interface</a:t>
            </a:r>
            <a:endParaRPr lang="en-US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b="1" dirty="0">
                <a:solidFill>
                  <a:srgbClr val="CB2236"/>
                </a:solidFill>
              </a:rPr>
              <a:t>User </a:t>
            </a:r>
            <a:r>
              <a:rPr lang="en-US" sz="4200" b="1" dirty="0" smtClean="0">
                <a:solidFill>
                  <a:srgbClr val="CB2236"/>
                </a:solidFill>
              </a:rPr>
              <a:t>Interface (Cont.)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892743" y="1132934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Keyword Test Case</a:t>
            </a:r>
            <a:endParaRPr lang="en-US" dirty="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635" y="2286000"/>
            <a:ext cx="748665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018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b="1" dirty="0">
                <a:solidFill>
                  <a:srgbClr val="CB2236"/>
                </a:solidFill>
              </a:rPr>
              <a:t>User </a:t>
            </a:r>
            <a:r>
              <a:rPr lang="en-US" sz="4200" b="1" dirty="0" smtClean="0">
                <a:solidFill>
                  <a:srgbClr val="CB2236"/>
                </a:solidFill>
              </a:rPr>
              <a:t>Interface (Cont.)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892743" y="1132934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Script Mode Test Case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70" y="2298383"/>
            <a:ext cx="95631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65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b="1" dirty="0">
                <a:solidFill>
                  <a:srgbClr val="CB2236"/>
                </a:solidFill>
              </a:rPr>
              <a:t>User </a:t>
            </a:r>
            <a:r>
              <a:rPr lang="en-US" sz="4200" b="1" dirty="0" smtClean="0">
                <a:solidFill>
                  <a:srgbClr val="CB2236"/>
                </a:solidFill>
              </a:rPr>
              <a:t>Interface (Cont.)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-426720" y="721454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Object Spy - Properties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" y="1759268"/>
            <a:ext cx="419100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33" y="1759268"/>
            <a:ext cx="414337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4"/>
          <p:cNvSpPr>
            <a:spLocks noGrp="1"/>
          </p:cNvSpPr>
          <p:nvPr>
            <p:ph type="body" idx="1"/>
          </p:nvPr>
        </p:nvSpPr>
        <p:spPr>
          <a:xfrm>
            <a:off x="6142673" y="767174"/>
            <a:ext cx="5157787" cy="823912"/>
          </a:xfrm>
        </p:spPr>
        <p:txBody>
          <a:bodyPr/>
          <a:lstStyle/>
          <a:p>
            <a:pPr algn="ctr"/>
            <a:r>
              <a:rPr lang="en-US" dirty="0" smtClean="0"/>
              <a:t>Object Spy -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6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theme/theme1.xml><?xml version="1.0" encoding="utf-8"?>
<a:theme xmlns:a="http://schemas.openxmlformats.org/drawingml/2006/main" name="NashTech Powerpoint template">
  <a:themeElements>
    <a:clrScheme name="NashTech-defaultcolor">
      <a:dk1>
        <a:srgbClr val="323232"/>
      </a:dk1>
      <a:lt1>
        <a:srgbClr val="FFFFFF"/>
      </a:lt1>
      <a:dk2>
        <a:srgbClr val="6B5188"/>
      </a:dk2>
      <a:lt2>
        <a:srgbClr val="F26E32"/>
      </a:lt2>
      <a:accent1>
        <a:srgbClr val="EBEBEB"/>
      </a:accent1>
      <a:accent2>
        <a:srgbClr val="6D829F"/>
      </a:accent2>
      <a:accent3>
        <a:srgbClr val="7DB4D0"/>
      </a:accent3>
      <a:accent4>
        <a:srgbClr val="CB2236"/>
      </a:accent4>
      <a:accent5>
        <a:srgbClr val="8EB63E"/>
      </a:accent5>
      <a:accent6>
        <a:srgbClr val="F9DB5B"/>
      </a:accent6>
      <a:hlink>
        <a:srgbClr val="CB2236"/>
      </a:hlink>
      <a:folHlink>
        <a:srgbClr val="6F71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1" id="{9F7ACF41-CC6B-4F2F-8FBC-276E123F87B1}" vid="{C2710A67-23B3-4227-B9AF-0FFE8817AE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E6E379757D964AA0CE700605AB5B88" ma:contentTypeVersion="0" ma:contentTypeDescription="Create a new document." ma:contentTypeScope="" ma:versionID="ab46dc70a7c3f2b84ae622e6947b236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B22DDF-562F-4A03-AD8B-53EFB66409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3E7016-B4F4-4D1F-8E6D-9189F324AB2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AFD7F3-1349-44AA-8660-2B04D08ABE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NashTech Powerpoint template</Template>
  <TotalTime>6258</TotalTime>
  <Words>1181</Words>
  <Application>Microsoft Office PowerPoint</Application>
  <PresentationFormat>Custom</PresentationFormat>
  <Paragraphs>310</Paragraphs>
  <Slides>48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NashTech Powerpoint template</vt:lpstr>
      <vt:lpstr>Test Complete</vt:lpstr>
      <vt:lpstr>Course Objectives</vt:lpstr>
      <vt:lpstr>AGENDA</vt:lpstr>
      <vt:lpstr>Introduction</vt:lpstr>
      <vt:lpstr>TestComplete Supports</vt:lpstr>
      <vt:lpstr>User Interface</vt:lpstr>
      <vt:lpstr>User Interface (Cont.)</vt:lpstr>
      <vt:lpstr>User Interface (Cont.)</vt:lpstr>
      <vt:lpstr>User Interface (Cont.)</vt:lpstr>
      <vt:lpstr>User Interface (Cont.)</vt:lpstr>
      <vt:lpstr>Keyword Tests</vt:lpstr>
      <vt:lpstr>Keyword Tests </vt:lpstr>
      <vt:lpstr>Keyword Test – Basic Controls</vt:lpstr>
      <vt:lpstr>Keyword Test – Basic Controls</vt:lpstr>
      <vt:lpstr>Keyword Test – Basic Controls</vt:lpstr>
      <vt:lpstr>Keyword Test – Basic Controls</vt:lpstr>
      <vt:lpstr>Keyword Test – Basic Controls</vt:lpstr>
      <vt:lpstr>Keyword Test – Basic Controls</vt:lpstr>
      <vt:lpstr>Keyword Test – Checkpoints</vt:lpstr>
      <vt:lpstr>Keyword Test – Condition Checking</vt:lpstr>
      <vt:lpstr>Keyword Test – Condition Checking (Cont.)</vt:lpstr>
      <vt:lpstr>Keyword Test – Condition Checking (Cont.)</vt:lpstr>
      <vt:lpstr>Keyword Test – Condition Checking (Cont.)</vt:lpstr>
      <vt:lpstr>Keyword Test – Loops</vt:lpstr>
      <vt:lpstr>Keyword Test – Customize Object’s Identifier</vt:lpstr>
      <vt:lpstr>Keyword Test – Customize Object’s Identifier (Cont.)</vt:lpstr>
      <vt:lpstr>Keyword Test – Data-Driven Testing</vt:lpstr>
      <vt:lpstr>Keyword Test – Data-Driven Testing (Cont.)</vt:lpstr>
      <vt:lpstr>Keyword Test – Data-Driven Testing (Cont.)</vt:lpstr>
      <vt:lpstr>Keyword Test – Cross Browser Testing</vt:lpstr>
      <vt:lpstr>Script Tests</vt:lpstr>
      <vt:lpstr>Script Tests (Cont.)</vt:lpstr>
      <vt:lpstr>Script Tests (Cont.)</vt:lpstr>
      <vt:lpstr>Script Tests (Cont.)</vt:lpstr>
      <vt:lpstr>Script Tests (Cont.)</vt:lpstr>
      <vt:lpstr>Script Tests (Cont.)</vt:lpstr>
      <vt:lpstr>Script Tests (Cont.)</vt:lpstr>
      <vt:lpstr>Script Tests (Cont.)</vt:lpstr>
      <vt:lpstr>Script Tests (Cont.)</vt:lpstr>
      <vt:lpstr>Script Tests (Cont.)</vt:lpstr>
      <vt:lpstr>Script Tests (Cont.)</vt:lpstr>
      <vt:lpstr>Script Tests (Cont.)</vt:lpstr>
      <vt:lpstr>Script Tests (Cont.)</vt:lpstr>
      <vt:lpstr>Integration</vt:lpstr>
      <vt:lpstr>Integration</vt:lpstr>
      <vt:lpstr>Integration (Cont.)</vt:lpstr>
      <vt:lpstr>Reference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Katalon Studio Testing tool</dc:title>
  <dc:creator>Tai Le Thien</dc:creator>
  <cp:lastModifiedBy>Phong Trinh Van</cp:lastModifiedBy>
  <cp:revision>282</cp:revision>
  <dcterms:created xsi:type="dcterms:W3CDTF">2018-03-15T10:52:13Z</dcterms:created>
  <dcterms:modified xsi:type="dcterms:W3CDTF">2018-04-20T10:28:36Z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0x01010014E6E379757D964AA0CE700605AB5B88</vt:lpwstr>
  </property>
</Properties>
</file>